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0" r:id="rId2"/>
    <p:sldId id="273" r:id="rId3"/>
    <p:sldId id="355" r:id="rId4"/>
    <p:sldId id="272" r:id="rId5"/>
    <p:sldId id="286" r:id="rId6"/>
    <p:sldId id="279" r:id="rId7"/>
    <p:sldId id="291" r:id="rId8"/>
    <p:sldId id="281" r:id="rId9"/>
    <p:sldId id="303" r:id="rId10"/>
    <p:sldId id="280" r:id="rId11"/>
    <p:sldId id="353" r:id="rId12"/>
    <p:sldId id="314" r:id="rId13"/>
    <p:sldId id="284" r:id="rId14"/>
    <p:sldId id="354" r:id="rId15"/>
    <p:sldId id="285" r:id="rId16"/>
    <p:sldId id="302" r:id="rId17"/>
    <p:sldId id="288" r:id="rId18"/>
    <p:sldId id="262" r:id="rId19"/>
    <p:sldId id="290" r:id="rId20"/>
    <p:sldId id="287" r:id="rId21"/>
    <p:sldId id="301" r:id="rId22"/>
    <p:sldId id="31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e Prip (ipr.cb - Direktør - CB)" initials="IP(-D-C" lastIdx="1" clrIdx="0">
    <p:extLst>
      <p:ext uri="{19B8F6BF-5375-455C-9EA6-DF929625EA0E}">
        <p15:presenceInfo xmlns:p15="http://schemas.microsoft.com/office/powerpoint/2012/main" userId="S-1-5-21-45353016-3114324395-3989185899-56130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CC99"/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Optagede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98-422D-ADB2-8500EDA27E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98-422D-ADB2-8500EDA27E3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98-422D-ADB2-8500EDA27E3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98-422D-ADB2-8500EDA27E3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898-422D-ADB2-8500EDA27E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'Ark1'!$A$2:$A$6</c:f>
              <c:strCache>
                <c:ptCount val="4"/>
                <c:pt idx="0">
                  <c:v>10. klasse</c:v>
                </c:pt>
                <c:pt idx="1">
                  <c:v>9. klasse </c:v>
                </c:pt>
                <c:pt idx="2">
                  <c:v>andre udds</c:v>
                </c:pt>
                <c:pt idx="3">
                  <c:v>Ikke i skole</c:v>
                </c:pt>
              </c:strCache>
            </c:strRef>
          </c:cat>
          <c:val>
            <c:numRef>
              <c:f>'Ark1'!$B$2:$B$6</c:f>
              <c:numCache>
                <c:formatCode>General</c:formatCode>
                <c:ptCount val="5"/>
                <c:pt idx="0">
                  <c:v>44</c:v>
                </c:pt>
                <c:pt idx="1">
                  <c:v>8</c:v>
                </c:pt>
                <c:pt idx="2">
                  <c:v>6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10-430E-82E5-A684B574A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1AD88-6A52-4B83-BA21-E58614B02D31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38B9-A998-4F8B-9F10-45067189A1E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240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530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38B9-A998-4F8B-9F10-45067189A1E7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499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0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821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300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013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0324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466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840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945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5265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9806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464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E4DE0-4F7F-4ED9-9BB6-25C603C40D9B}" type="datetimeFigureOut">
              <a:rPr lang="da-DK" smtClean="0"/>
              <a:t>01-07-2021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E24D9-C304-4AC9-82B4-B39806FB4AA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470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bh.dk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n@cabh.dk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hyperlink" Target="mailto:dwh@cabh.dk" TargetMode="External"/><Relationship Id="rId4" Type="http://schemas.openxmlformats.org/officeDocument/2006/relationships/hyperlink" Target="mailto:jak@cabh.d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27041"/>
          <a:stretch/>
        </p:blipFill>
        <p:spPr>
          <a:xfrm>
            <a:off x="6185647" y="0"/>
            <a:ext cx="295835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7766" y="1235976"/>
            <a:ext cx="5241175" cy="328876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da-DK" sz="4800" dirty="0"/>
            </a:br>
            <a:br>
              <a:rPr lang="da-DK" sz="4800" dirty="0"/>
            </a:br>
            <a:br>
              <a:rPr lang="da-DK" sz="4800" dirty="0"/>
            </a:br>
            <a:r>
              <a:rPr lang="da-DK" sz="4000" dirty="0">
                <a:solidFill>
                  <a:schemeClr val="accent1">
                    <a:lumMod val="50000"/>
                  </a:schemeClr>
                </a:solidFill>
              </a:rPr>
              <a:t>Velkommen til forældreorienteringsaften for det 2-årige HF</a:t>
            </a:r>
            <a:endParaRPr lang="da-DK" sz="4000" b="1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19B1FBE-9966-447C-B446-F4918657B7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5505"/>
            <a:ext cx="1292423" cy="31079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3D10CF4B-6E37-4A90-869E-D0A61CAFC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887" y="5972175"/>
            <a:ext cx="79343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8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97" b="1567"/>
          <a:stretch/>
        </p:blipFill>
        <p:spPr>
          <a:xfrm>
            <a:off x="6191794" y="0"/>
            <a:ext cx="295220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 fontScale="90000"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Puljetimer og projekt/praktiktimer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135844"/>
          </a:xfrm>
        </p:spPr>
        <p:txBody>
          <a:bodyPr>
            <a:noAutofit/>
          </a:bodyPr>
          <a:lstStyle/>
          <a:p>
            <a:pPr algn="l"/>
            <a:r>
              <a:rPr lang="da-DK" sz="2000" b="1" dirty="0"/>
              <a:t>Puljetimerne</a:t>
            </a:r>
            <a:r>
              <a:rPr lang="da-DK" sz="2000" dirty="0"/>
              <a:t> bruges især til skriftligt arbejde, læseteknik, formidlingstræning og lignende.</a:t>
            </a:r>
          </a:p>
          <a:p>
            <a:pPr algn="l"/>
            <a:r>
              <a:rPr lang="da-DK" sz="2000" b="1" dirty="0"/>
              <a:t>Projekt- og praktiktimerne ex. </a:t>
            </a:r>
            <a:r>
              <a:rPr lang="da-DK" sz="2000" dirty="0"/>
              <a:t>virksomhedsbesøg (karrierelæring) korte praktikophold, samarbejde med professionsuddannelserne, projektskrivning, fælles sociale arrangementer mm.  </a:t>
            </a:r>
          </a:p>
          <a:p>
            <a:pPr algn="l"/>
            <a:r>
              <a:rPr lang="da-DK" sz="2000" b="1" dirty="0"/>
              <a:t>PRAKTIK</a:t>
            </a:r>
            <a:r>
              <a:rPr lang="da-DK" sz="2000" dirty="0"/>
              <a:t>: Frivilligt tilbud særligt for HF; </a:t>
            </a:r>
          </a:p>
          <a:p>
            <a:pPr algn="l"/>
            <a:r>
              <a:rPr lang="da-DK" sz="2000" dirty="0"/>
              <a:t>- Eleverne skal selv finde et praktiksted. </a:t>
            </a:r>
          </a:p>
          <a:p>
            <a:pPr algn="l"/>
            <a:r>
              <a:rPr lang="da-DK" sz="2000" dirty="0"/>
              <a:t>- Praktikken er på  1-3 dage på en virksomhed. </a:t>
            </a:r>
          </a:p>
          <a:p>
            <a:pPr algn="l"/>
            <a:r>
              <a:rPr lang="da-DK" sz="2000" dirty="0"/>
              <a:t>Elever der ikke finder en praktikplads eller tager på studiepraktik, har undervisning på skolen.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BCFDCCE-7F5F-4B88-900A-BD0350105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80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48CCA60C-827F-4B28-A6E2-22B0F13DA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622332"/>
              </p:ext>
            </p:extLst>
          </p:nvPr>
        </p:nvGraphicFramePr>
        <p:xfrm>
          <a:off x="649356" y="410817"/>
          <a:ext cx="8211193" cy="6277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1202">
                  <a:extLst>
                    <a:ext uri="{9D8B030D-6E8A-4147-A177-3AD203B41FA5}">
                      <a16:colId xmlns:a16="http://schemas.microsoft.com/office/drawing/2014/main" val="3301469829"/>
                    </a:ext>
                  </a:extLst>
                </a:gridCol>
                <a:gridCol w="1871545">
                  <a:extLst>
                    <a:ext uri="{9D8B030D-6E8A-4147-A177-3AD203B41FA5}">
                      <a16:colId xmlns:a16="http://schemas.microsoft.com/office/drawing/2014/main" val="149376682"/>
                    </a:ext>
                  </a:extLst>
                </a:gridCol>
                <a:gridCol w="806878">
                  <a:extLst>
                    <a:ext uri="{9D8B030D-6E8A-4147-A177-3AD203B41FA5}">
                      <a16:colId xmlns:a16="http://schemas.microsoft.com/office/drawing/2014/main" val="3780718616"/>
                    </a:ext>
                  </a:extLst>
                </a:gridCol>
                <a:gridCol w="806878">
                  <a:extLst>
                    <a:ext uri="{9D8B030D-6E8A-4147-A177-3AD203B41FA5}">
                      <a16:colId xmlns:a16="http://schemas.microsoft.com/office/drawing/2014/main" val="3028388367"/>
                    </a:ext>
                  </a:extLst>
                </a:gridCol>
                <a:gridCol w="625670">
                  <a:extLst>
                    <a:ext uri="{9D8B030D-6E8A-4147-A177-3AD203B41FA5}">
                      <a16:colId xmlns:a16="http://schemas.microsoft.com/office/drawing/2014/main" val="3214758428"/>
                    </a:ext>
                  </a:extLst>
                </a:gridCol>
                <a:gridCol w="39850">
                  <a:extLst>
                    <a:ext uri="{9D8B030D-6E8A-4147-A177-3AD203B41FA5}">
                      <a16:colId xmlns:a16="http://schemas.microsoft.com/office/drawing/2014/main" val="3177614954"/>
                    </a:ext>
                  </a:extLst>
                </a:gridCol>
                <a:gridCol w="2229170">
                  <a:extLst>
                    <a:ext uri="{9D8B030D-6E8A-4147-A177-3AD203B41FA5}">
                      <a16:colId xmlns:a16="http://schemas.microsoft.com/office/drawing/2014/main" val="2631932075"/>
                    </a:ext>
                  </a:extLst>
                </a:gridCol>
              </a:tblGrid>
              <a:tr h="648249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800" dirty="0">
                          <a:effectLst/>
                        </a:rPr>
                        <a:t>Fagenes fordeling på den 2årige HF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761660"/>
                  </a:ext>
                </a:extLst>
              </a:tr>
              <a:tr h="35555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1. år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2. år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531171"/>
                  </a:ext>
                </a:extLst>
              </a:tr>
              <a:tr h="3555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>
                          <a:effectLst/>
                        </a:rPr>
                        <a:t>1. semester</a:t>
                      </a:r>
                      <a:endParaRPr lang="da-D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2. semester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>
                          <a:effectLst/>
                        </a:rPr>
                        <a:t>3. semester</a:t>
                      </a:r>
                      <a:endParaRPr lang="da-D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4. Semester          Eksamen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2889445"/>
                  </a:ext>
                </a:extLst>
              </a:tr>
              <a:tr h="355558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Dansk A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64799"/>
                  </a:ext>
                </a:extLst>
              </a:tr>
              <a:tr h="445182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Engelsk B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906589"/>
                  </a:ext>
                </a:extLst>
              </a:tr>
              <a:tr h="728869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861571"/>
                  </a:ext>
                </a:extLst>
              </a:tr>
              <a:tr h="355558"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NF: Naturvidenskabelig faggruppe: Biologi C + Kemi C + Geografi C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>
                          <a:effectLst/>
                        </a:rPr>
                        <a:t> </a:t>
                      </a:r>
                      <a:endParaRPr lang="da-D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>
                          <a:effectLst/>
                        </a:rPr>
                        <a:t> </a:t>
                      </a:r>
                      <a:endParaRPr lang="da-D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>
                          <a:effectLst/>
                        </a:rPr>
                        <a:t> </a:t>
                      </a:r>
                      <a:endParaRPr lang="da-DK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 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6234"/>
                  </a:ext>
                </a:extLst>
              </a:tr>
              <a:tr h="355558">
                <a:tc gridSpan="2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b="1" dirty="0">
                          <a:solidFill>
                            <a:schemeClr val="tx1"/>
                          </a:solidFill>
                          <a:effectLst/>
                        </a:rPr>
                        <a:t>Fagpakker og valgfag           Samlet set BBC</a:t>
                      </a:r>
                      <a:r>
                        <a:rPr lang="da-DK" sz="1600" dirty="0">
                          <a:solidFill>
                            <a:schemeClr val="tx1"/>
                          </a:solidFill>
                          <a:effectLst/>
                        </a:rPr>
                        <a:t>:</a:t>
                      </a:r>
                      <a:endParaRPr lang="da-DK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10352"/>
                  </a:ext>
                </a:extLst>
              </a:tr>
              <a:tr h="35555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Matematik C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solidFill>
                            <a:schemeClr val="tx1"/>
                          </a:solidFill>
                          <a:effectLst/>
                        </a:rPr>
                        <a:t>1) Krop og menneske </a:t>
                      </a:r>
                      <a:endParaRPr lang="da-DK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252022"/>
                  </a:ext>
                </a:extLst>
              </a:tr>
              <a:tr h="35555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Projektperioder NF, ekskursion København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solidFill>
                            <a:schemeClr val="tx1"/>
                          </a:solidFill>
                          <a:effectLst/>
                        </a:rPr>
                        <a:t>2) Samfund og logik</a:t>
                      </a:r>
                      <a:endParaRPr lang="da-DK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023879"/>
                  </a:ext>
                </a:extLst>
              </a:tr>
              <a:tr h="35555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Ét C-valgfag: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Billedkunst, mediefag idræt (musik)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Eksamen i december/januar</a:t>
                      </a:r>
                    </a:p>
                  </a:txBody>
                  <a:tcPr marL="9525" marR="9525" marT="9525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Introduktion til videregående uddannelser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 Valg af fagpakker og     valgfag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solidFill>
                            <a:schemeClr val="tx1"/>
                          </a:solidFill>
                          <a:effectLst/>
                        </a:rPr>
                        <a:t>3) Mennesket i samfundet</a:t>
                      </a:r>
                      <a:endParaRPr lang="da-DK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90975"/>
                  </a:ext>
                </a:extLst>
              </a:tr>
              <a:tr h="1283778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solidFill>
                            <a:schemeClr val="tx1"/>
                          </a:solidFill>
                          <a:effectLst/>
                        </a:rPr>
                        <a:t>Studie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solidFill>
                            <a:schemeClr val="tx1"/>
                          </a:solidFill>
                          <a:effectLst/>
                        </a:rPr>
                        <a:t>rejse  </a:t>
                      </a:r>
                      <a:endParaRPr lang="da-DK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Praktik og VGU forløb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a-DK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dirty="0">
                          <a:effectLst/>
                        </a:rPr>
                        <a:t>Større Skriftlig opgave: skrives i 1-2 fag. 1 uge.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600" dirty="0">
                          <a:effectLst/>
                        </a:rPr>
                        <a:t> 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148659"/>
                  </a:ext>
                </a:extLst>
              </a:tr>
              <a:tr h="327407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effectLst/>
                        </a:rPr>
                        <a:t> 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effectLst/>
                        </a:rPr>
                        <a:t>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>
                          <a:effectLst/>
                        </a:rPr>
                        <a:t> </a:t>
                      </a:r>
                      <a:endParaRPr lang="da-D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a-DK" sz="1100" dirty="0">
                          <a:effectLst/>
                        </a:rPr>
                        <a:t> </a:t>
                      </a:r>
                      <a:endParaRPr lang="da-D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459053"/>
                  </a:ext>
                </a:extLst>
              </a:tr>
            </a:tbl>
          </a:graphicData>
        </a:graphic>
      </p:graphicFrame>
      <p:sp>
        <p:nvSpPr>
          <p:cNvPr id="3" name="Rektangel 2">
            <a:extLst>
              <a:ext uri="{FF2B5EF4-FFF2-40B4-BE49-F238E27FC236}">
                <a16:creationId xmlns:a16="http://schemas.microsoft.com/office/drawing/2014/main" id="{53C8C9EA-EEE9-4522-B7CB-9140FE7A6D58}"/>
              </a:ext>
            </a:extLst>
          </p:cNvPr>
          <p:cNvSpPr/>
          <p:nvPr/>
        </p:nvSpPr>
        <p:spPr>
          <a:xfrm>
            <a:off x="636104" y="2663687"/>
            <a:ext cx="1908313" cy="198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Historie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2AA6602-6B85-46DB-BBC3-3A5F926D83E2}"/>
              </a:ext>
            </a:extLst>
          </p:cNvPr>
          <p:cNvSpPr/>
          <p:nvPr/>
        </p:nvSpPr>
        <p:spPr>
          <a:xfrm>
            <a:off x="2544417" y="2663687"/>
            <a:ext cx="4041916" cy="62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KS: Historie/ Religion og samfundsfag</a:t>
            </a:r>
          </a:p>
        </p:txBody>
      </p:sp>
    </p:spTree>
    <p:extLst>
      <p:ext uri="{BB962C8B-B14F-4D97-AF65-F5344CB8AC3E}">
        <p14:creationId xmlns:p14="http://schemas.microsoft.com/office/powerpoint/2010/main" val="326606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5" r="55519" b="3685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Fagpakker 2020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A2EBCAC-41D8-46FF-B22F-BC2C8249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8" y="2186259"/>
            <a:ext cx="5856455" cy="3035097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135844"/>
          </a:xfrm>
        </p:spPr>
        <p:txBody>
          <a:bodyPr>
            <a:noAutofit/>
          </a:bodyPr>
          <a:lstStyle/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E47268E-7300-4D5E-B790-160775822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23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0" r="27813" b="1415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Valgfag (uddrag)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3D02608-4DC7-4D86-BA24-385C61A4E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604880" cy="4351338"/>
          </a:xfrm>
        </p:spPr>
        <p:txBody>
          <a:bodyPr/>
          <a:lstStyle/>
          <a:p>
            <a:r>
              <a:rPr lang="da-DK" dirty="0">
                <a:latin typeface="LettreGothic"/>
              </a:rPr>
              <a:t>Biologi B</a:t>
            </a:r>
          </a:p>
          <a:p>
            <a:r>
              <a:rPr lang="da-DK" dirty="0">
                <a:latin typeface="LettreGothic"/>
              </a:rPr>
              <a:t>Idræt B </a:t>
            </a:r>
          </a:p>
          <a:p>
            <a:r>
              <a:rPr lang="da-DK" dirty="0">
                <a:latin typeface="LettreGothic"/>
              </a:rPr>
              <a:t>Mediefag B </a:t>
            </a:r>
          </a:p>
          <a:p>
            <a:r>
              <a:rPr lang="da-DK" dirty="0">
                <a:latin typeface="LettreGothic"/>
              </a:rPr>
              <a:t>Matematik B</a:t>
            </a:r>
          </a:p>
          <a:p>
            <a:r>
              <a:rPr lang="da-DK" dirty="0">
                <a:latin typeface="LettreGothic"/>
              </a:rPr>
              <a:t>Naturgeografi B </a:t>
            </a:r>
          </a:p>
          <a:p>
            <a:r>
              <a:rPr lang="da-DK" dirty="0">
                <a:latin typeface="LettreGothic"/>
              </a:rPr>
              <a:t>Samfundsfag B</a:t>
            </a:r>
          </a:p>
          <a:p>
            <a:r>
              <a:rPr lang="da-DK" dirty="0">
                <a:latin typeface="LettreGothic"/>
              </a:rPr>
              <a:t>Religion B</a:t>
            </a:r>
          </a:p>
          <a:p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AED457A7-D1E8-4CF1-9092-89C47364A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39548" y="1825625"/>
            <a:ext cx="2716695" cy="4351338"/>
          </a:xfrm>
        </p:spPr>
        <p:txBody>
          <a:bodyPr/>
          <a:lstStyle/>
          <a:p>
            <a:r>
              <a:rPr lang="da-DK" dirty="0">
                <a:latin typeface="LettreGothic"/>
              </a:rPr>
              <a:t>Billedkunst C</a:t>
            </a:r>
          </a:p>
          <a:p>
            <a:r>
              <a:rPr lang="da-DK" dirty="0">
                <a:latin typeface="LettreGothic"/>
              </a:rPr>
              <a:t>Finansiering C</a:t>
            </a:r>
          </a:p>
          <a:p>
            <a:r>
              <a:rPr lang="da-DK" dirty="0">
                <a:latin typeface="LettreGothic"/>
              </a:rPr>
              <a:t>Filosofi C</a:t>
            </a:r>
          </a:p>
          <a:p>
            <a:r>
              <a:rPr lang="da-DK" dirty="0">
                <a:latin typeface="LettreGothic"/>
              </a:rPr>
              <a:t>Mediefag C</a:t>
            </a:r>
          </a:p>
          <a:p>
            <a:r>
              <a:rPr lang="da-DK" dirty="0">
                <a:latin typeface="LettreGothic"/>
              </a:rPr>
              <a:t>Musik C</a:t>
            </a:r>
          </a:p>
          <a:p>
            <a:r>
              <a:rPr lang="da-DK" dirty="0">
                <a:latin typeface="LettreGothic"/>
              </a:rPr>
              <a:t>Psykologi C</a:t>
            </a:r>
          </a:p>
          <a:p>
            <a:r>
              <a:rPr lang="da-DK" dirty="0">
                <a:latin typeface="LettreGothic"/>
              </a:rPr>
              <a:t>Retorik</a:t>
            </a:r>
          </a:p>
          <a:p>
            <a:r>
              <a:rPr lang="da-DK" dirty="0">
                <a:latin typeface="LettreGothic"/>
              </a:rPr>
              <a:t>Innovation</a:t>
            </a: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E9A8FE5-66B6-4B6D-8D26-A0AFAD72F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2" y="268651"/>
            <a:ext cx="1266254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91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77FC0-8847-4567-A70B-DFFCD914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Sidst års optagede (typisk)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BA1E5D-221A-4016-A5B7-1A68D608D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D31DDC7-6B79-4FAE-AA36-4C115E3E99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488781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5185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1" t="7897" r="29040"/>
          <a:stretch/>
        </p:blipFill>
        <p:spPr>
          <a:xfrm>
            <a:off x="6191795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 fontScale="90000"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HF  i forhold til andre gymnasiale uddannelser 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135844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rgbClr val="009999"/>
                </a:solidFill>
              </a:rPr>
              <a:t> </a:t>
            </a:r>
            <a:r>
              <a:rPr lang="da-DK" sz="2000" dirty="0"/>
              <a:t>Alle fag er eksamensfag (ingen formelle årskarakterer men vi evaluerer med tal og snak)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/>
              <a:t>Et roligt miljø, 3. sal meget af tiden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/>
              <a:t>Temauge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/>
              <a:t>Lærerteams holder sammen med studievejlederne øje med klassens udvikling og trivsel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/>
              <a:t>En del elever med udfordringer, blandet med  ressourcestærke elever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/>
              <a:t>Mange elever klarer sig, høj gennemførelsesrate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2000" dirty="0"/>
              <a:t>De fleste skal på professionsuddannelser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E47268E-7300-4D5E-B790-160775822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04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7" t="1266" r="36368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235646"/>
          </a:xfrm>
        </p:spPr>
        <p:txBody>
          <a:bodyPr>
            <a:noAutofit/>
          </a:bodyPr>
          <a:lstStyle/>
          <a:p>
            <a:pPr algn="l"/>
            <a:r>
              <a:rPr lang="da-DK" sz="1600" dirty="0">
                <a:solidFill>
                  <a:srgbClr val="009999"/>
                </a:solidFill>
              </a:rPr>
              <a:t>LECTIO! 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C0C7661B-36E5-4171-8CA8-2CE7700A4A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2" y="268651"/>
            <a:ext cx="1266254" cy="304504"/>
          </a:xfrm>
          <a:prstGeom prst="rect">
            <a:avLst/>
          </a:prstGeom>
        </p:spPr>
      </p:pic>
      <p:pic>
        <p:nvPicPr>
          <p:cNvPr id="7" name="Pladsholder til indhold 4">
            <a:extLst>
              <a:ext uri="{FF2B5EF4-FFF2-40B4-BE49-F238E27FC236}">
                <a16:creationId xmlns:a16="http://schemas.microsoft.com/office/drawing/2014/main" id="{E4022BCD-D44A-4FDB-8BB1-53D12C6BF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362" y="2508805"/>
            <a:ext cx="5814432" cy="35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1" t="14509" r="37375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41445E-3405-4B18-9ACB-F04F65AC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støtter du!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563144" cy="4351338"/>
          </a:xfrm>
        </p:spPr>
        <p:txBody>
          <a:bodyPr>
            <a:noAutofit/>
          </a:bodyPr>
          <a:lstStyle/>
          <a:p>
            <a:r>
              <a:rPr lang="da-DK" sz="2000" dirty="0"/>
              <a:t>Hjælp med at komme afsted til tiden, sund mad, tilstrækkelig søvn, struktur i hverdagen</a:t>
            </a:r>
          </a:p>
          <a:p>
            <a:r>
              <a:rPr lang="da-DK" sz="2000" dirty="0"/>
              <a:t>Tag elevens arbejde med lektier og læring alvorligt, ro og tid</a:t>
            </a:r>
          </a:p>
          <a:p>
            <a:r>
              <a:rPr lang="da-DK" sz="2000" dirty="0"/>
              <a:t>PC der virker, og ikke er for tung til at slæbe med</a:t>
            </a:r>
          </a:p>
          <a:p>
            <a:r>
              <a:rPr lang="da-DK" sz="2000" dirty="0"/>
              <a:t>God online-kultur, trænes hjemme</a:t>
            </a:r>
          </a:p>
          <a:p>
            <a:r>
              <a:rPr lang="da-DK" sz="2000" dirty="0"/>
              <a:t>Tal sammen, vis interesse!</a:t>
            </a:r>
          </a:p>
          <a:p>
            <a:r>
              <a:rPr lang="da-DK" sz="2000" dirty="0"/>
              <a:t>Giv slip – de er ved at være voksne</a:t>
            </a:r>
          </a:p>
          <a:p>
            <a:r>
              <a:rPr lang="da-DK" sz="2000" dirty="0"/>
              <a:t>Ikke accept af pjæk og manglende afleveringer!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2595CD73-2BA4-4000-967E-CE06C9C09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2" y="268651"/>
            <a:ext cx="1266254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0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" y="0"/>
            <a:ext cx="9119681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9546" y="523847"/>
            <a:ext cx="5241175" cy="2387600"/>
          </a:xfrm>
        </p:spPr>
        <p:txBody>
          <a:bodyPr>
            <a:normAutofit/>
          </a:bodyPr>
          <a:lstStyle/>
          <a:p>
            <a:r>
              <a:rPr lang="da-DK" dirty="0"/>
              <a:t>Særligt om Lektielæsning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19545" y="3111588"/>
            <a:ext cx="5241175" cy="1655762"/>
          </a:xfrm>
        </p:spPr>
        <p:txBody>
          <a:bodyPr/>
          <a:lstStyle/>
          <a:p>
            <a:r>
              <a:rPr lang="da-DK" dirty="0"/>
              <a:t>Mange elever har ikke lært at lave lektier, det skal trænes. </a:t>
            </a:r>
          </a:p>
          <a:p>
            <a:r>
              <a:rPr lang="da-DK" dirty="0"/>
              <a:t>Det er nødvendigt at bruge tid hjemme for at klare sig godt her.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1757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r="32602" b="7216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Erfarede udfordringer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135844"/>
          </a:xfrm>
        </p:spPr>
        <p:txBody>
          <a:bodyPr>
            <a:noAutofit/>
          </a:bodyPr>
          <a:lstStyle/>
          <a:p>
            <a:pPr algn="l"/>
            <a:r>
              <a:rPr lang="da-DK" dirty="0"/>
              <a:t>- Dem der har svært ved de naturvidenskabelige fag (NF) og matematik, de kan ofte godt blive studenter alligevel</a:t>
            </a:r>
          </a:p>
          <a:p>
            <a:pPr algn="l"/>
            <a:r>
              <a:rPr lang="da-DK" dirty="0"/>
              <a:t>- Det kan betale sig at være </a:t>
            </a:r>
            <a:r>
              <a:rPr lang="da-DK" b="1" dirty="0"/>
              <a:t>aktiv og undrende/spørgende</a:t>
            </a:r>
            <a:r>
              <a:rPr lang="da-DK" dirty="0"/>
              <a:t> i skoletiden og med lektierne! </a:t>
            </a:r>
          </a:p>
          <a:p>
            <a:pPr algn="l"/>
            <a:r>
              <a:rPr lang="da-DK" dirty="0"/>
              <a:t>- ”Viljen starter hvor lysten slutter!”</a:t>
            </a:r>
          </a:p>
          <a:p>
            <a:pPr algn="l"/>
            <a:r>
              <a:rPr lang="da-DK" dirty="0"/>
              <a:t>- Der er lektiecafeer i engelsk og matematik (mm.) bed om hjælp! </a:t>
            </a:r>
          </a:p>
          <a:p>
            <a:pPr algn="l"/>
            <a:r>
              <a:rPr lang="da-DK" dirty="0"/>
              <a:t>Samarbejde skal trænes (studiekompetence) 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E47268E-7300-4D5E-B790-160775822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6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E6D2C98-6E36-4F56-97E5-D9B7CA5AB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7546"/>
          </a:xfrm>
        </p:spPr>
        <p:txBody>
          <a:bodyPr>
            <a:normAutofit/>
          </a:bodyPr>
          <a:lstStyle/>
          <a:p>
            <a:pPr lvl="0"/>
            <a:r>
              <a:rPr lang="da-DK" sz="28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Program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7FA7721-DBD1-4482-93B6-72548F34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67800"/>
            <a:ext cx="5472473" cy="4351338"/>
          </a:xfrm>
        </p:spPr>
        <p:txBody>
          <a:bodyPr>
            <a:normAutofit/>
          </a:bodyPr>
          <a:lstStyle/>
          <a:p>
            <a:pPr marL="457200" indent="-457200"/>
            <a:r>
              <a:rPr lang="da-DK" dirty="0"/>
              <a:t>Velkomst </a:t>
            </a:r>
          </a:p>
          <a:p>
            <a:pPr marL="457200" indent="-457200"/>
            <a:r>
              <a:rPr lang="da-DK" dirty="0" err="1"/>
              <a:t>HFs</a:t>
            </a:r>
            <a:r>
              <a:rPr lang="da-DK" dirty="0"/>
              <a:t> opbygning, de særlige fag og elementer </a:t>
            </a:r>
          </a:p>
          <a:p>
            <a:pPr marL="457200" indent="-457200"/>
            <a:r>
              <a:rPr lang="da-DK" dirty="0"/>
              <a:t>HF i forhold til de andre ungdomsuddannelser</a:t>
            </a:r>
          </a:p>
          <a:p>
            <a:pPr marL="457200" indent="-457200"/>
            <a:r>
              <a:rPr lang="da-DK" dirty="0"/>
              <a:t>Information fra skolen</a:t>
            </a:r>
          </a:p>
          <a:p>
            <a:pPr marL="457200" indent="-457200"/>
            <a:r>
              <a:rPr lang="da-DK" dirty="0"/>
              <a:t>Hvordan støtter jeg bedst?</a:t>
            </a:r>
          </a:p>
        </p:txBody>
      </p:sp>
    </p:spTree>
    <p:extLst>
      <p:ext uri="{BB962C8B-B14F-4D97-AF65-F5344CB8AC3E}">
        <p14:creationId xmlns:p14="http://schemas.microsoft.com/office/powerpoint/2010/main" val="692916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t="11185" r="26722" b="5641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Andre aktiviteter på HF 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1846555"/>
            <a:ext cx="5715000" cy="4480947"/>
          </a:xfrm>
        </p:spPr>
        <p:txBody>
          <a:bodyPr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Ekskursion til Mønstergård  (efteråret 1. HF)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Hyttetur (kort efter skolestart)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”Campus-dyst” (efteråret 1. HF)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Idrætsdag (kort efter skolestart)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b="1" dirty="0"/>
              <a:t>Københavnertur i foråret 1. HF (ekskursion)</a:t>
            </a:r>
          </a:p>
          <a:p>
            <a:pPr algn="l"/>
            <a:r>
              <a:rPr lang="da-DK" sz="1600" dirty="0"/>
              <a:t>Rejsen er gratis i følgeskab med gruppen. Lidt egenbetaling til mad og måske entreer (evt. også transport i </a:t>
            </a:r>
            <a:r>
              <a:rPr lang="da-DK" sz="1600" dirty="0" err="1"/>
              <a:t>Kbh</a:t>
            </a:r>
            <a:r>
              <a:rPr lang="da-DK" sz="1600" dirty="0"/>
              <a:t>). </a:t>
            </a:r>
            <a:r>
              <a:rPr lang="da-DK" sz="1600" dirty="0">
                <a:solidFill>
                  <a:srgbClr val="FF0000"/>
                </a:solidFill>
              </a:rPr>
              <a:t>Man skal selv sørge for overnatning i København</a:t>
            </a:r>
            <a:r>
              <a:rPr lang="da-DK" sz="1600" dirty="0"/>
              <a:t>! Ekskursionen er ikke valgfri.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Studierejse. Uge 41 på 2. år. Spar gerne op fra starten.        Udgift ca. 2.500-3.000kr til rejse + mad og lommepenge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Samarbejde med professionsuddannelserne (1. og 2. HF) og praktik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Temauge (1. og 2. HF)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Fredagscafeer og deltagelse i fælles fester hvis man vil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a-DK" sz="1600" dirty="0"/>
              <a:t>Mulighed for deltagelse i elevråd og festudvalg mm. 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E47268E-7300-4D5E-B790-160775822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57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4" r="44659" b="358"/>
          <a:stretch/>
        </p:blipFill>
        <p:spPr>
          <a:xfrm>
            <a:off x="6191794" y="0"/>
            <a:ext cx="296583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Generel information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135844"/>
          </a:xfrm>
        </p:spPr>
        <p:txBody>
          <a:bodyPr>
            <a:noAutofit/>
          </a:bodyPr>
          <a:lstStyle/>
          <a:p>
            <a:r>
              <a:rPr lang="da-DK" sz="2800" dirty="0"/>
              <a:t>Elevhåndbogen indeholder rigtig meget viden om hvem, hvor, </a:t>
            </a:r>
          </a:p>
          <a:p>
            <a:r>
              <a:rPr lang="da-DK" sz="2800" dirty="0"/>
              <a:t>hvordan, samt  </a:t>
            </a:r>
          </a:p>
          <a:p>
            <a:r>
              <a:rPr lang="da-DK" sz="2800" dirty="0"/>
              <a:t>studie og ordensreglerne </a:t>
            </a:r>
          </a:p>
          <a:p>
            <a:r>
              <a:rPr lang="da-DK" sz="2800" dirty="0"/>
              <a:t>og reglerne for eksamen. </a:t>
            </a:r>
          </a:p>
          <a:p>
            <a:r>
              <a:rPr lang="da-DK" sz="2800" dirty="0"/>
              <a:t>Se på </a:t>
            </a:r>
            <a:r>
              <a:rPr lang="da-DK" sz="2800" dirty="0">
                <a:hlinkClick r:id="rId3"/>
              </a:rPr>
              <a:t>www.cabh.dk</a:t>
            </a:r>
            <a:r>
              <a:rPr lang="da-DK" sz="2800" dirty="0"/>
              <a:t> under </a:t>
            </a:r>
          </a:p>
          <a:p>
            <a:r>
              <a:rPr lang="da-DK" sz="2800" dirty="0"/>
              <a:t>gymnasiale uddannelser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E47268E-7300-4D5E-B790-160775822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7966CA5-F918-478E-AB7E-801E153AE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1540">
            <a:off x="5341418" y="2348880"/>
            <a:ext cx="3514043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6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4" t="2200" r="45014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Spørgsmål?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2191658"/>
            <a:ext cx="5886994" cy="4368168"/>
          </a:xfrm>
        </p:spPr>
        <p:txBody>
          <a:bodyPr>
            <a:noAutofit/>
          </a:bodyPr>
          <a:lstStyle/>
          <a:p>
            <a:r>
              <a:rPr lang="da-DK" sz="2000" dirty="0"/>
              <a:t>Ring eller skriv hvis I har spørgsmål!</a:t>
            </a:r>
          </a:p>
          <a:p>
            <a:endParaRPr lang="da-DK" sz="2000" dirty="0"/>
          </a:p>
          <a:p>
            <a:r>
              <a:rPr lang="da-DK" sz="2000" dirty="0"/>
              <a:t>Bemærk at vi ikke må tale med jer om personlige forhold uden tilladelse fra eleven når de er fyldt 18 år. </a:t>
            </a:r>
          </a:p>
          <a:p>
            <a:endParaRPr lang="da-DK" sz="2000" dirty="0">
              <a:sym typeface="Wingdings" panose="05000000000000000000" pitchFamily="2" charset="2"/>
            </a:endParaRPr>
          </a:p>
          <a:p>
            <a:r>
              <a:rPr lang="da-DK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pn@cabh.dk</a:t>
            </a:r>
            <a:r>
              <a:rPr lang="da-DK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/30 65 02 88 Pia, uddannelsesleder</a:t>
            </a:r>
          </a:p>
          <a:p>
            <a:r>
              <a:rPr lang="da-DK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jak@cabh.dk</a:t>
            </a:r>
            <a:r>
              <a:rPr lang="da-DK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Jane</a:t>
            </a:r>
            <a:r>
              <a:rPr lang="da-DK" sz="200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, Studievejleder 1q </a:t>
            </a:r>
            <a:r>
              <a:rPr lang="da-DK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og SPS-koordinator</a:t>
            </a:r>
          </a:p>
          <a:p>
            <a:r>
              <a:rPr lang="da-DK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dwh@cabh.dk</a:t>
            </a:r>
            <a:r>
              <a:rPr lang="da-DK" sz="2000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rPr>
              <a:t> David, Studievejleder 1p</a:t>
            </a:r>
          </a:p>
          <a:p>
            <a:endParaRPr lang="da-DK" sz="2000" dirty="0">
              <a:solidFill>
                <a:schemeClr val="tx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da-DK" sz="2000" dirty="0">
                <a:sym typeface="Wingdings" panose="05000000000000000000" pitchFamily="2" charset="2"/>
              </a:rPr>
              <a:t>  </a:t>
            </a:r>
          </a:p>
          <a:p>
            <a:r>
              <a:rPr lang="da-DK" sz="2000" dirty="0">
                <a:sym typeface="Wingdings" panose="05000000000000000000" pitchFamily="2" charset="2"/>
              </a:rPr>
              <a:t>Tak fordi I kom!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19CAF46-8FA3-4BEB-8F45-F68901943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2" y="268651"/>
            <a:ext cx="1266254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9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DE68076-85CF-4D8C-8826-B07172CBF2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r="17511"/>
          <a:stretch/>
        </p:blipFill>
        <p:spPr>
          <a:xfrm>
            <a:off x="6194066" y="0"/>
            <a:ext cx="294993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F9EE888-9329-4F49-AE2B-C1FA5A73E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837" y="227201"/>
            <a:ext cx="7772400" cy="1655762"/>
          </a:xfrm>
        </p:spPr>
        <p:txBody>
          <a:bodyPr>
            <a:normAutofit/>
          </a:bodyPr>
          <a:lstStyle/>
          <a:p>
            <a:pPr algn="l"/>
            <a:r>
              <a:rPr lang="da-DK" sz="2800" dirty="0"/>
              <a:t>Rektors velkomst</a:t>
            </a:r>
            <a:br>
              <a:rPr lang="da-DK" sz="2800" dirty="0"/>
            </a:br>
            <a:br>
              <a:rPr lang="da-DK" sz="2800" b="1" dirty="0">
                <a:solidFill>
                  <a:srgbClr val="009999"/>
                </a:solidFill>
              </a:rPr>
            </a:br>
            <a:endParaRPr lang="da-DK" sz="2800" b="1" dirty="0">
              <a:solidFill>
                <a:srgbClr val="009999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6C27CD3-5311-43BE-9DB1-F31E67D9A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837" y="2110164"/>
            <a:ext cx="4923545" cy="3236479"/>
          </a:xfrm>
        </p:spPr>
        <p:txBody>
          <a:bodyPr>
            <a:normAutofit/>
          </a:bodyPr>
          <a:lstStyle/>
          <a:p>
            <a:endParaRPr lang="da-DK" dirty="0"/>
          </a:p>
          <a:p>
            <a:r>
              <a:rPr lang="da-DK" dirty="0"/>
              <a:t>Velkommen til HF og Campus Bornholm</a:t>
            </a:r>
          </a:p>
          <a:p>
            <a:endParaRPr lang="da-DK" dirty="0"/>
          </a:p>
          <a:p>
            <a:r>
              <a:rPr lang="da-DK" dirty="0"/>
              <a:t>Elevengagement </a:t>
            </a:r>
          </a:p>
          <a:p>
            <a:endParaRPr lang="da-DK" dirty="0"/>
          </a:p>
          <a:p>
            <a:r>
              <a:rPr lang="da-DK" dirty="0"/>
              <a:t>Tobaksfri skole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550A25F-A7AA-4642-A35E-34DF59CF0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75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3" r="27417"/>
          <a:stretch/>
        </p:blipFill>
        <p:spPr>
          <a:xfrm>
            <a:off x="6194066" y="0"/>
            <a:ext cx="2949934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19545" y="316506"/>
            <a:ext cx="5241175" cy="1353269"/>
          </a:xfrm>
        </p:spPr>
        <p:txBody>
          <a:bodyPr>
            <a:normAutofit/>
          </a:bodyPr>
          <a:lstStyle/>
          <a:p>
            <a:pPr algn="l"/>
            <a:r>
              <a:rPr lang="da-DK" sz="44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HF Særlige fag og elementer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19545" y="2121721"/>
            <a:ext cx="5515495" cy="3945124"/>
          </a:xfrm>
        </p:spPr>
        <p:txBody>
          <a:bodyPr>
            <a:normAutofit/>
          </a:bodyPr>
          <a:lstStyle/>
          <a:p>
            <a:pPr algn="l"/>
            <a:r>
              <a:rPr lang="da-DK" dirty="0"/>
              <a:t>HF består af de ”almindelige” fag som dansk, engelsk og matematik, </a:t>
            </a:r>
          </a:p>
          <a:p>
            <a:pPr algn="l"/>
            <a:r>
              <a:rPr lang="da-DK" dirty="0"/>
              <a:t>- men også af:</a:t>
            </a:r>
          </a:p>
          <a:p>
            <a:pPr algn="l"/>
            <a:r>
              <a:rPr lang="da-DK" dirty="0"/>
              <a:t>- Faggrupper (KS og NF)</a:t>
            </a:r>
          </a:p>
          <a:p>
            <a:pPr algn="l"/>
            <a:r>
              <a:rPr lang="da-DK" dirty="0"/>
              <a:t>- Puljetimer: 80 timer på 2 år</a:t>
            </a:r>
          </a:p>
          <a:p>
            <a:pPr algn="l"/>
            <a:r>
              <a:rPr lang="da-DK" dirty="0"/>
              <a:t>- Praktiktimer og projekttimer: 70 på 2 år</a:t>
            </a:r>
          </a:p>
          <a:p>
            <a:pPr algn="l"/>
            <a:endParaRPr lang="da-DK" dirty="0"/>
          </a:p>
          <a:p>
            <a:pPr algn="l"/>
            <a:r>
              <a:rPr lang="da-DK" dirty="0"/>
              <a:t>Desuden er der læse- og matematik-vejledere, mentorer og studievejledere</a:t>
            </a:r>
          </a:p>
          <a:p>
            <a:pPr algn="l"/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14DFF6F-6B0E-410E-93CC-1D144F09A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99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5" t="8814" r="35424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C9C7BF04-2538-4597-9097-F1A8AA6A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01148"/>
            <a:ext cx="5374585" cy="5275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200" dirty="0">
                <a:solidFill>
                  <a:schemeClr val="accent1">
                    <a:lumMod val="75000"/>
                  </a:schemeClr>
                </a:solidFill>
              </a:rPr>
              <a:t>Dansk og Engelsk </a:t>
            </a:r>
          </a:p>
          <a:p>
            <a:endParaRPr lang="da-DK" dirty="0"/>
          </a:p>
          <a:p>
            <a:r>
              <a:rPr lang="da-DK" dirty="0"/>
              <a:t>De eneste 2-årige fag på uddannelsen</a:t>
            </a:r>
          </a:p>
          <a:p>
            <a:r>
              <a:rPr lang="da-DK" dirty="0"/>
              <a:t>Dansk er eneste A-niveau på HF</a:t>
            </a:r>
          </a:p>
          <a:p>
            <a:r>
              <a:rPr lang="da-DK" dirty="0"/>
              <a:t>Fagene er anderledes end i folkeskolen</a:t>
            </a:r>
          </a:p>
          <a:p>
            <a:endParaRPr lang="da-DK" dirty="0"/>
          </a:p>
          <a:p>
            <a:r>
              <a:rPr lang="da-DK" dirty="0"/>
              <a:t>Det er vigtigt at læse, derfor har vi læsebånd, men støt gerne op derhjemme! </a:t>
            </a:r>
          </a:p>
          <a:p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E47268E-7300-4D5E-B790-160775822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819EEF1-4F1F-4258-894D-3E550FFE9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49" y="5222100"/>
            <a:ext cx="2771800" cy="1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49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5C4E5A-DDE0-4079-8CC8-872253C78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284" y="420903"/>
            <a:ext cx="6384851" cy="1837070"/>
          </a:xfrm>
        </p:spPr>
        <p:txBody>
          <a:bodyPr>
            <a:normAutofit fontScale="90000"/>
          </a:bodyPr>
          <a:lstStyle/>
          <a:p>
            <a:pPr algn="l"/>
            <a:r>
              <a:rPr lang="da-DK" sz="4400" dirty="0">
                <a:solidFill>
                  <a:schemeClr val="accent1">
                    <a:lumMod val="75000"/>
                  </a:schemeClr>
                </a:solidFill>
              </a:rPr>
              <a:t>Matematik</a:t>
            </a:r>
            <a:br>
              <a:rPr lang="da-DK" sz="4400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da-DK" sz="44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4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92E18AD-845C-46F0-847D-542A3DFE9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285" y="2257973"/>
            <a:ext cx="5095132" cy="3904288"/>
          </a:xfrm>
        </p:spPr>
        <p:txBody>
          <a:bodyPr>
            <a:normAutofit/>
          </a:bodyPr>
          <a:lstStyle/>
          <a:p>
            <a:endParaRPr lang="da-DK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a-DK" dirty="0"/>
              <a:t>Afsluttes efter 1. år, men er også et populært valgfag eller fagpakkefag på B-niveau på 2. år. </a:t>
            </a:r>
          </a:p>
          <a:p>
            <a:endParaRPr lang="da-DK" dirty="0"/>
          </a:p>
          <a:p>
            <a:r>
              <a:rPr lang="da-DK" dirty="0"/>
              <a:t>Der er lektiecafe i matematik hver uge for alle elever på CB, og en særlig matematikcafe for HF-elever – Så der er rigtig gode muligheder for at få hjælp!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F87BBEC-CB83-425E-A42B-09EE0DB44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1" r="39670" b="4024"/>
          <a:stretch/>
        </p:blipFill>
        <p:spPr>
          <a:xfrm>
            <a:off x="6188148" y="0"/>
            <a:ext cx="2955851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5EE112B-DC0D-4039-B5BA-B732196E1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122" y="268651"/>
            <a:ext cx="1266254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33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3" r="19022" b="2197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NF 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135844"/>
          </a:xfrm>
        </p:spPr>
        <p:txBody>
          <a:bodyPr>
            <a:noAutofit/>
          </a:bodyPr>
          <a:lstStyle/>
          <a:p>
            <a:r>
              <a:rPr lang="da-DK" dirty="0">
                <a:solidFill>
                  <a:schemeClr val="accent1">
                    <a:lumMod val="75000"/>
                  </a:schemeClr>
                </a:solidFill>
              </a:rPr>
              <a:t>Biologi - Geografi - Kemi</a:t>
            </a:r>
          </a:p>
          <a:p>
            <a:endParaRPr lang="da-DK" dirty="0"/>
          </a:p>
          <a:p>
            <a:pPr marL="342900" indent="-342900" algn="l">
              <a:buFontTx/>
              <a:buChar char="-"/>
            </a:pPr>
            <a:r>
              <a:rPr lang="da-DK" dirty="0"/>
              <a:t>Stort fag på 1. år.</a:t>
            </a:r>
          </a:p>
          <a:p>
            <a:pPr marL="342900" indent="-342900" algn="l">
              <a:buFontTx/>
              <a:buChar char="-"/>
            </a:pPr>
            <a:r>
              <a:rPr lang="da-DK" dirty="0"/>
              <a:t>Alle fag er på C niveau</a:t>
            </a:r>
          </a:p>
          <a:p>
            <a:pPr algn="l"/>
            <a:r>
              <a:rPr lang="da-DK" dirty="0"/>
              <a:t>-   Kan vælges på B på andet år</a:t>
            </a:r>
          </a:p>
          <a:p>
            <a:pPr marL="342900" indent="-342900" algn="l">
              <a:buFontTx/>
              <a:buChar char="-"/>
            </a:pPr>
            <a:r>
              <a:rPr lang="da-DK" dirty="0"/>
              <a:t>3 temaer med rapporter der er udgangspunkt for eksamen.</a:t>
            </a:r>
          </a:p>
          <a:p>
            <a:pPr algn="l"/>
            <a:endParaRPr lang="da-DK" dirty="0"/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BCFDCCE-7F5F-4B88-900A-BD0350105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F242EAA-306C-4670-BCE0-D3806C424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4" y="2764813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83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90A69-DD01-496C-B208-799614FE1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548" y="592183"/>
            <a:ext cx="5497286" cy="1304109"/>
          </a:xfrm>
        </p:spPr>
        <p:txBody>
          <a:bodyPr>
            <a:normAutofit fontScale="90000"/>
          </a:bodyPr>
          <a:lstStyle/>
          <a:p>
            <a:pPr algn="l"/>
            <a:r>
              <a:rPr lang="da-DK" sz="4800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De kreative fag:</a:t>
            </a:r>
            <a:br>
              <a:rPr lang="da-DK" sz="4800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8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458AF62-D89B-42F7-8B6A-3062EBCB1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548" y="1896292"/>
            <a:ext cx="5558246" cy="3749134"/>
          </a:xfrm>
        </p:spPr>
        <p:txBody>
          <a:bodyPr>
            <a:normAutofit lnSpcReduction="10000"/>
          </a:bodyPr>
          <a:lstStyle/>
          <a:p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Musik</a:t>
            </a:r>
          </a:p>
          <a:p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Idræt</a:t>
            </a:r>
          </a:p>
          <a:p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Billedkunst</a:t>
            </a:r>
          </a:p>
          <a:p>
            <a:r>
              <a:rPr lang="da-DK" sz="2800" dirty="0">
                <a:solidFill>
                  <a:schemeClr val="accent1">
                    <a:lumMod val="75000"/>
                  </a:schemeClr>
                </a:solidFill>
              </a:rPr>
              <a:t>Mediefag</a:t>
            </a:r>
          </a:p>
          <a:p>
            <a:endParaRPr lang="da-DK" sz="2800" dirty="0"/>
          </a:p>
          <a:p>
            <a:r>
              <a:rPr lang="da-DK" sz="2800" dirty="0"/>
              <a:t>Har eksamen allerede til december/januar. </a:t>
            </a:r>
          </a:p>
          <a:p>
            <a:pPr algn="l"/>
            <a:r>
              <a:rPr lang="da-DK" dirty="0">
                <a:solidFill>
                  <a:srgbClr val="009999"/>
                </a:solidFill>
                <a:latin typeface="Lettre Gothic" panose="020B0500050000020003" pitchFamily="34" charset="0"/>
              </a:rPr>
              <a:t>Fortrudt valg? 			Så skift nu!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1397388-673D-4BF2-9A85-15E84CBBCC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4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367E31B-8638-4090-9469-61D0F4A4C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4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4678A98-FFEC-4A5E-B4FC-373DBE161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t="5473" r="25263"/>
          <a:stretch/>
        </p:blipFill>
        <p:spPr>
          <a:xfrm>
            <a:off x="6191794" y="0"/>
            <a:ext cx="295220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FEA4DE-0ABD-4AB4-B6ED-936C6B177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6794" y="530498"/>
            <a:ext cx="5201195" cy="1655762"/>
          </a:xfrm>
        </p:spPr>
        <p:txBody>
          <a:bodyPr>
            <a:normAutofit/>
          </a:bodyPr>
          <a:lstStyle/>
          <a:p>
            <a:pPr algn="l"/>
            <a: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  <a:t>KS</a:t>
            </a:r>
            <a:br>
              <a:rPr lang="da-DK" sz="4000" b="1" dirty="0">
                <a:solidFill>
                  <a:srgbClr val="009999"/>
                </a:solidFill>
                <a:latin typeface="Lettre Gothic DemiBold" panose="02000506050000020003" pitchFamily="50" charset="0"/>
              </a:rPr>
            </a:br>
            <a:endParaRPr lang="da-DK" sz="4000" dirty="0">
              <a:solidFill>
                <a:srgbClr val="009999"/>
              </a:solidFill>
              <a:latin typeface="Lettre Gothic DemiBold" panose="02000506050000020003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63DA596-0467-4CE7-9A94-1B9C5DEAB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794" y="2191658"/>
            <a:ext cx="5715000" cy="4135844"/>
          </a:xfrm>
        </p:spPr>
        <p:txBody>
          <a:bodyPr>
            <a:noAutofit/>
          </a:bodyPr>
          <a:lstStyle/>
          <a:p>
            <a:r>
              <a:rPr lang="da-DK" sz="3200" dirty="0">
                <a:solidFill>
                  <a:schemeClr val="accent1">
                    <a:lumMod val="75000"/>
                  </a:schemeClr>
                </a:solidFill>
              </a:rPr>
              <a:t>Historie B med historieopgave i 1. HF </a:t>
            </a:r>
          </a:p>
          <a:p>
            <a:r>
              <a:rPr lang="da-DK" sz="3200" dirty="0">
                <a:solidFill>
                  <a:schemeClr val="accent1">
                    <a:lumMod val="75000"/>
                  </a:schemeClr>
                </a:solidFill>
              </a:rPr>
              <a:t>+ Samfundsfag C og Religion C</a:t>
            </a:r>
          </a:p>
          <a:p>
            <a:endParaRPr lang="da-DK" dirty="0"/>
          </a:p>
          <a:p>
            <a:pPr algn="l"/>
            <a:r>
              <a:rPr lang="da-DK" dirty="0"/>
              <a:t>Starter for alvor efter eksamenerne i idræt og de kreative fag i januar</a:t>
            </a:r>
          </a:p>
          <a:p>
            <a:pPr algn="l"/>
            <a:endParaRPr lang="da-DK" dirty="0"/>
          </a:p>
          <a:p>
            <a:pPr algn="l"/>
            <a:r>
              <a:rPr lang="da-DK" dirty="0"/>
              <a:t>3-faglig eksamen omkring jul i 2.HF</a:t>
            </a:r>
          </a:p>
          <a:p>
            <a:pPr algn="l"/>
            <a:endParaRPr lang="da-DK" sz="1600" dirty="0">
              <a:solidFill>
                <a:srgbClr val="009999"/>
              </a:solidFill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E47268E-7300-4D5E-B790-160775822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38" y="268651"/>
            <a:ext cx="1292423" cy="30450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0DBD4D7-76A4-4816-A025-E5DE3E0637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89" y="364546"/>
            <a:ext cx="3076761" cy="14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98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</TotalTime>
  <Words>1065</Words>
  <Application>Microsoft Office PowerPoint</Application>
  <PresentationFormat>Skærmshow (4:3)</PresentationFormat>
  <Paragraphs>179</Paragraphs>
  <Slides>22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Lettre Gothic</vt:lpstr>
      <vt:lpstr>Lettre Gothic DemiBold</vt:lpstr>
      <vt:lpstr>LettreGothic</vt:lpstr>
      <vt:lpstr>Times New Roman</vt:lpstr>
      <vt:lpstr>Wingdings</vt:lpstr>
      <vt:lpstr>Office-tema</vt:lpstr>
      <vt:lpstr>   Velkommen til forældreorienteringsaften for det 2-årige HF</vt:lpstr>
      <vt:lpstr>Program</vt:lpstr>
      <vt:lpstr>Rektors velkomst  </vt:lpstr>
      <vt:lpstr>HF Særlige fag og elementer</vt:lpstr>
      <vt:lpstr> </vt:lpstr>
      <vt:lpstr>Matematik  </vt:lpstr>
      <vt:lpstr>NF  </vt:lpstr>
      <vt:lpstr>De kreative fag: </vt:lpstr>
      <vt:lpstr>KS </vt:lpstr>
      <vt:lpstr>Puljetimer og projekt/praktiktimer </vt:lpstr>
      <vt:lpstr>PowerPoint-præsentation</vt:lpstr>
      <vt:lpstr>Fagpakker 2020 </vt:lpstr>
      <vt:lpstr>Valgfag (uddrag) </vt:lpstr>
      <vt:lpstr>Sidst års optagede (typisk)</vt:lpstr>
      <vt:lpstr>HF  i forhold til andre gymnasiale uddannelser  </vt:lpstr>
      <vt:lpstr> </vt:lpstr>
      <vt:lpstr>Sådan støtter du!</vt:lpstr>
      <vt:lpstr>Særligt om Lektielæsning</vt:lpstr>
      <vt:lpstr>Erfarede udfordringer </vt:lpstr>
      <vt:lpstr>Andre aktiviteter på HF  </vt:lpstr>
      <vt:lpstr>Generel information </vt:lpstr>
      <vt:lpstr>Spørgsmål? </vt:lpstr>
    </vt:vector>
  </TitlesOfParts>
  <Company>EFIF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Anne Knudsen (akn.cb - Kommunikationsmedarbejder - CB)</dc:creator>
  <cp:lastModifiedBy>Ann Due (ad.cb - Uddannelsesleder - CB)</cp:lastModifiedBy>
  <cp:revision>101</cp:revision>
  <dcterms:created xsi:type="dcterms:W3CDTF">2018-11-14T10:19:22Z</dcterms:created>
  <dcterms:modified xsi:type="dcterms:W3CDTF">2021-07-01T11:05:42Z</dcterms:modified>
</cp:coreProperties>
</file>