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372" r:id="rId3"/>
    <p:sldId id="273" r:id="rId4"/>
    <p:sldId id="395" r:id="rId5"/>
    <p:sldId id="398" r:id="rId6"/>
    <p:sldId id="333" r:id="rId7"/>
    <p:sldId id="358" r:id="rId8"/>
    <p:sldId id="400" r:id="rId9"/>
    <p:sldId id="369" r:id="rId10"/>
    <p:sldId id="396" r:id="rId11"/>
    <p:sldId id="401" r:id="rId12"/>
    <p:sldId id="403" r:id="rId13"/>
    <p:sldId id="404" r:id="rId14"/>
    <p:sldId id="391" r:id="rId15"/>
    <p:sldId id="390" r:id="rId16"/>
    <p:sldId id="362" r:id="rId17"/>
    <p:sldId id="407" r:id="rId18"/>
    <p:sldId id="257" r:id="rId19"/>
    <p:sldId id="258" r:id="rId20"/>
    <p:sldId id="259" r:id="rId21"/>
    <p:sldId id="260" r:id="rId22"/>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 Due" initials="AD" lastIdx="0" clrIdx="0">
    <p:extLst>
      <p:ext uri="{19B8F6BF-5375-455C-9EA6-DF929625EA0E}">
        <p15:presenceInfo xmlns:p15="http://schemas.microsoft.com/office/powerpoint/2012/main" userId="S-1-5-21-36725552-3246625022-33301078-6635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68" d="100"/>
          <a:sy n="68" d="100"/>
        </p:scale>
        <p:origin x="1580" y="4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298A6D-CF75-4FD0-92DF-E240CA658675}" type="datetimeFigureOut">
              <a:rPr lang="da-DK" smtClean="0"/>
              <a:t>28-06-2021</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F388E3-561D-49DD-B3B3-659F3EF8107D}" type="slidenum">
              <a:rPr lang="da-DK" smtClean="0"/>
              <a:t>‹nr.›</a:t>
            </a:fld>
            <a:endParaRPr lang="da-DK"/>
          </a:p>
        </p:txBody>
      </p:sp>
    </p:spTree>
    <p:extLst>
      <p:ext uri="{BB962C8B-B14F-4D97-AF65-F5344CB8AC3E}">
        <p14:creationId xmlns:p14="http://schemas.microsoft.com/office/powerpoint/2010/main" val="3766820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CF8B38B9-A998-4F8B-9F10-45067189A1E7}" type="slidenum">
              <a:rPr lang="da-DK" smtClean="0"/>
              <a:t>2</a:t>
            </a:fld>
            <a:endParaRPr lang="da-DK"/>
          </a:p>
        </p:txBody>
      </p:sp>
    </p:spTree>
    <p:extLst>
      <p:ext uri="{BB962C8B-B14F-4D97-AF65-F5344CB8AC3E}">
        <p14:creationId xmlns:p14="http://schemas.microsoft.com/office/powerpoint/2010/main" val="275499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CF8B38B9-A998-4F8B-9F10-45067189A1E7}" type="slidenum">
              <a:rPr lang="da-DK" smtClean="0"/>
              <a:t>4</a:t>
            </a:fld>
            <a:endParaRPr lang="da-DK"/>
          </a:p>
        </p:txBody>
      </p:sp>
    </p:spTree>
    <p:extLst>
      <p:ext uri="{BB962C8B-B14F-4D97-AF65-F5344CB8AC3E}">
        <p14:creationId xmlns:p14="http://schemas.microsoft.com/office/powerpoint/2010/main" val="572019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i master</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p>
        </p:txBody>
      </p:sp>
      <p:sp>
        <p:nvSpPr>
          <p:cNvPr id="4" name="Pladsholder til dato 3"/>
          <p:cNvSpPr>
            <a:spLocks noGrp="1"/>
          </p:cNvSpPr>
          <p:nvPr>
            <p:ph type="dt" sz="half" idx="10"/>
          </p:nvPr>
        </p:nvSpPr>
        <p:spPr/>
        <p:txBody>
          <a:bodyPr/>
          <a:lstStyle/>
          <a:p>
            <a:fld id="{C5072491-D390-40E1-BDB8-DF1D6F7A839C}" type="datetimeFigureOut">
              <a:rPr lang="da-DK" smtClean="0"/>
              <a:t>28-06-2021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59A72B8-7A2D-4DF6-AF26-04024E13C72F}" type="slidenum">
              <a:rPr lang="da-DK" smtClean="0"/>
              <a:t>‹nr.›</a:t>
            </a:fld>
            <a:endParaRPr lang="da-DK"/>
          </a:p>
        </p:txBody>
      </p:sp>
    </p:spTree>
    <p:extLst>
      <p:ext uri="{BB962C8B-B14F-4D97-AF65-F5344CB8AC3E}">
        <p14:creationId xmlns:p14="http://schemas.microsoft.com/office/powerpoint/2010/main" val="1420777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C5072491-D390-40E1-BDB8-DF1D6F7A839C}" type="datetimeFigureOut">
              <a:rPr lang="da-DK" smtClean="0"/>
              <a:t>28-06-2021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59A72B8-7A2D-4DF6-AF26-04024E13C72F}" type="slidenum">
              <a:rPr lang="da-DK" smtClean="0"/>
              <a:t>‹nr.›</a:t>
            </a:fld>
            <a:endParaRPr lang="da-DK"/>
          </a:p>
        </p:txBody>
      </p:sp>
    </p:spTree>
    <p:extLst>
      <p:ext uri="{BB962C8B-B14F-4D97-AF65-F5344CB8AC3E}">
        <p14:creationId xmlns:p14="http://schemas.microsoft.com/office/powerpoint/2010/main" val="700040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C5072491-D390-40E1-BDB8-DF1D6F7A839C}" type="datetimeFigureOut">
              <a:rPr lang="da-DK" smtClean="0"/>
              <a:t>28-06-2021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59A72B8-7A2D-4DF6-AF26-04024E13C72F}" type="slidenum">
              <a:rPr lang="da-DK" smtClean="0"/>
              <a:t>‹nr.›</a:t>
            </a:fld>
            <a:endParaRPr lang="da-DK"/>
          </a:p>
        </p:txBody>
      </p:sp>
    </p:spTree>
    <p:extLst>
      <p:ext uri="{BB962C8B-B14F-4D97-AF65-F5344CB8AC3E}">
        <p14:creationId xmlns:p14="http://schemas.microsoft.com/office/powerpoint/2010/main" val="463668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a-DK"/>
              <a:t>Klik for at redigere i master</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079E4DE0-4F7F-4ED9-9BB6-25C603C40D9B}" type="datetimeFigureOut">
              <a:rPr lang="da-DK" smtClean="0"/>
              <a:t>28-06-2021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EC5E24D9-C304-4AC9-82B4-B39806FB4AA7}" type="slidenum">
              <a:rPr lang="da-DK" smtClean="0"/>
              <a:t>‹nr.›</a:t>
            </a:fld>
            <a:endParaRPr lang="da-DK"/>
          </a:p>
        </p:txBody>
      </p:sp>
    </p:spTree>
    <p:extLst>
      <p:ext uri="{BB962C8B-B14F-4D97-AF65-F5344CB8AC3E}">
        <p14:creationId xmlns:p14="http://schemas.microsoft.com/office/powerpoint/2010/main" val="1149889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079E4DE0-4F7F-4ED9-9BB6-25C603C40D9B}" type="datetimeFigureOut">
              <a:rPr lang="da-DK" smtClean="0"/>
              <a:t>28-06-2021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EC5E24D9-C304-4AC9-82B4-B39806FB4AA7}" type="slidenum">
              <a:rPr lang="da-DK" smtClean="0"/>
              <a:t>‹nr.›</a:t>
            </a:fld>
            <a:endParaRPr lang="da-DK"/>
          </a:p>
        </p:txBody>
      </p:sp>
    </p:spTree>
    <p:extLst>
      <p:ext uri="{BB962C8B-B14F-4D97-AF65-F5344CB8AC3E}">
        <p14:creationId xmlns:p14="http://schemas.microsoft.com/office/powerpoint/2010/main" val="2437987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a-DK"/>
              <a:t>Klik for at redigere i master</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Date Placeholder 3"/>
          <p:cNvSpPr>
            <a:spLocks noGrp="1"/>
          </p:cNvSpPr>
          <p:nvPr>
            <p:ph type="dt" sz="half" idx="10"/>
          </p:nvPr>
        </p:nvSpPr>
        <p:spPr/>
        <p:txBody>
          <a:bodyPr/>
          <a:lstStyle/>
          <a:p>
            <a:fld id="{079E4DE0-4F7F-4ED9-9BB6-25C603C40D9B}" type="datetimeFigureOut">
              <a:rPr lang="da-DK" smtClean="0"/>
              <a:t>28-06-2021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EC5E24D9-C304-4AC9-82B4-B39806FB4AA7}" type="slidenum">
              <a:rPr lang="da-DK" smtClean="0"/>
              <a:t>‹nr.›</a:t>
            </a:fld>
            <a:endParaRPr lang="da-DK"/>
          </a:p>
        </p:txBody>
      </p:sp>
    </p:spTree>
    <p:extLst>
      <p:ext uri="{BB962C8B-B14F-4D97-AF65-F5344CB8AC3E}">
        <p14:creationId xmlns:p14="http://schemas.microsoft.com/office/powerpoint/2010/main" val="2405307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079E4DE0-4F7F-4ED9-9BB6-25C603C40D9B}" type="datetimeFigureOut">
              <a:rPr lang="da-DK" smtClean="0"/>
              <a:t>28-06-2021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EC5E24D9-C304-4AC9-82B4-B39806FB4AA7}" type="slidenum">
              <a:rPr lang="da-DK" smtClean="0"/>
              <a:t>‹nr.›</a:t>
            </a:fld>
            <a:endParaRPr lang="da-DK"/>
          </a:p>
        </p:txBody>
      </p:sp>
    </p:spTree>
    <p:extLst>
      <p:ext uri="{BB962C8B-B14F-4D97-AF65-F5344CB8AC3E}">
        <p14:creationId xmlns:p14="http://schemas.microsoft.com/office/powerpoint/2010/main" val="611152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a-DK"/>
              <a:t>Klik for at redigere i master</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Content Placeholder 3"/>
          <p:cNvSpPr>
            <a:spLocks noGrp="1"/>
          </p:cNvSpPr>
          <p:nvPr>
            <p:ph sz="half" idx="2"/>
          </p:nvPr>
        </p:nvSpPr>
        <p:spPr>
          <a:xfrm>
            <a:off x="629842" y="2505075"/>
            <a:ext cx="3868340"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Content Placeholder 5"/>
          <p:cNvSpPr>
            <a:spLocks noGrp="1"/>
          </p:cNvSpPr>
          <p:nvPr>
            <p:ph sz="quarter" idx="4"/>
          </p:nvPr>
        </p:nvSpPr>
        <p:spPr>
          <a:xfrm>
            <a:off x="4629150" y="2505075"/>
            <a:ext cx="3887391"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079E4DE0-4F7F-4ED9-9BB6-25C603C40D9B}" type="datetimeFigureOut">
              <a:rPr lang="da-DK" smtClean="0"/>
              <a:t>28-06-2021</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EC5E24D9-C304-4AC9-82B4-B39806FB4AA7}" type="slidenum">
              <a:rPr lang="da-DK" smtClean="0"/>
              <a:t>‹nr.›</a:t>
            </a:fld>
            <a:endParaRPr lang="da-DK"/>
          </a:p>
        </p:txBody>
      </p:sp>
    </p:spTree>
    <p:extLst>
      <p:ext uri="{BB962C8B-B14F-4D97-AF65-F5344CB8AC3E}">
        <p14:creationId xmlns:p14="http://schemas.microsoft.com/office/powerpoint/2010/main" val="3995501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Date Placeholder 2"/>
          <p:cNvSpPr>
            <a:spLocks noGrp="1"/>
          </p:cNvSpPr>
          <p:nvPr>
            <p:ph type="dt" sz="half" idx="10"/>
          </p:nvPr>
        </p:nvSpPr>
        <p:spPr/>
        <p:txBody>
          <a:bodyPr/>
          <a:lstStyle/>
          <a:p>
            <a:fld id="{079E4DE0-4F7F-4ED9-9BB6-25C603C40D9B}" type="datetimeFigureOut">
              <a:rPr lang="da-DK" smtClean="0"/>
              <a:t>28-06-2021</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EC5E24D9-C304-4AC9-82B4-B39806FB4AA7}" type="slidenum">
              <a:rPr lang="da-DK" smtClean="0"/>
              <a:t>‹nr.›</a:t>
            </a:fld>
            <a:endParaRPr lang="da-DK"/>
          </a:p>
        </p:txBody>
      </p:sp>
    </p:spTree>
    <p:extLst>
      <p:ext uri="{BB962C8B-B14F-4D97-AF65-F5344CB8AC3E}">
        <p14:creationId xmlns:p14="http://schemas.microsoft.com/office/powerpoint/2010/main" val="1867181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9E4DE0-4F7F-4ED9-9BB6-25C603C40D9B}" type="datetimeFigureOut">
              <a:rPr lang="da-DK" smtClean="0"/>
              <a:t>28-06-2021</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EC5E24D9-C304-4AC9-82B4-B39806FB4AA7}" type="slidenum">
              <a:rPr lang="da-DK" smtClean="0"/>
              <a:t>‹nr.›</a:t>
            </a:fld>
            <a:endParaRPr lang="da-DK"/>
          </a:p>
        </p:txBody>
      </p:sp>
    </p:spTree>
    <p:extLst>
      <p:ext uri="{BB962C8B-B14F-4D97-AF65-F5344CB8AC3E}">
        <p14:creationId xmlns:p14="http://schemas.microsoft.com/office/powerpoint/2010/main" val="332227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a-DK"/>
              <a:t>Klik for at redigere i master</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Date Placeholder 4"/>
          <p:cNvSpPr>
            <a:spLocks noGrp="1"/>
          </p:cNvSpPr>
          <p:nvPr>
            <p:ph type="dt" sz="half" idx="10"/>
          </p:nvPr>
        </p:nvSpPr>
        <p:spPr/>
        <p:txBody>
          <a:bodyPr/>
          <a:lstStyle/>
          <a:p>
            <a:fld id="{079E4DE0-4F7F-4ED9-9BB6-25C603C40D9B}" type="datetimeFigureOut">
              <a:rPr lang="da-DK" smtClean="0"/>
              <a:t>28-06-2021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EC5E24D9-C304-4AC9-82B4-B39806FB4AA7}" type="slidenum">
              <a:rPr lang="da-DK" smtClean="0"/>
              <a:t>‹nr.›</a:t>
            </a:fld>
            <a:endParaRPr lang="da-DK"/>
          </a:p>
        </p:txBody>
      </p:sp>
    </p:spTree>
    <p:extLst>
      <p:ext uri="{BB962C8B-B14F-4D97-AF65-F5344CB8AC3E}">
        <p14:creationId xmlns:p14="http://schemas.microsoft.com/office/powerpoint/2010/main" val="1084929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C5072491-D390-40E1-BDB8-DF1D6F7A839C}" type="datetimeFigureOut">
              <a:rPr lang="da-DK" smtClean="0"/>
              <a:t>28-06-2021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59A72B8-7A2D-4DF6-AF26-04024E13C72F}" type="slidenum">
              <a:rPr lang="da-DK" smtClean="0"/>
              <a:t>‹nr.›</a:t>
            </a:fld>
            <a:endParaRPr lang="da-DK"/>
          </a:p>
        </p:txBody>
      </p:sp>
    </p:spTree>
    <p:extLst>
      <p:ext uri="{BB962C8B-B14F-4D97-AF65-F5344CB8AC3E}">
        <p14:creationId xmlns:p14="http://schemas.microsoft.com/office/powerpoint/2010/main" val="3777177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a-DK"/>
              <a:t>Klik for at redigere i master</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Date Placeholder 4"/>
          <p:cNvSpPr>
            <a:spLocks noGrp="1"/>
          </p:cNvSpPr>
          <p:nvPr>
            <p:ph type="dt" sz="half" idx="10"/>
          </p:nvPr>
        </p:nvSpPr>
        <p:spPr/>
        <p:txBody>
          <a:bodyPr/>
          <a:lstStyle/>
          <a:p>
            <a:fld id="{079E4DE0-4F7F-4ED9-9BB6-25C603C40D9B}" type="datetimeFigureOut">
              <a:rPr lang="da-DK" smtClean="0"/>
              <a:t>28-06-2021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EC5E24D9-C304-4AC9-82B4-B39806FB4AA7}" type="slidenum">
              <a:rPr lang="da-DK" smtClean="0"/>
              <a:t>‹nr.›</a:t>
            </a:fld>
            <a:endParaRPr lang="da-DK"/>
          </a:p>
        </p:txBody>
      </p:sp>
    </p:spTree>
    <p:extLst>
      <p:ext uri="{BB962C8B-B14F-4D97-AF65-F5344CB8AC3E}">
        <p14:creationId xmlns:p14="http://schemas.microsoft.com/office/powerpoint/2010/main" val="938491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Vertical Text Placeholder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079E4DE0-4F7F-4ED9-9BB6-25C603C40D9B}" type="datetimeFigureOut">
              <a:rPr lang="da-DK" smtClean="0"/>
              <a:t>28-06-2021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EC5E24D9-C304-4AC9-82B4-B39806FB4AA7}" type="slidenum">
              <a:rPr lang="da-DK" smtClean="0"/>
              <a:t>‹nr.›</a:t>
            </a:fld>
            <a:endParaRPr lang="da-DK"/>
          </a:p>
        </p:txBody>
      </p:sp>
    </p:spTree>
    <p:extLst>
      <p:ext uri="{BB962C8B-B14F-4D97-AF65-F5344CB8AC3E}">
        <p14:creationId xmlns:p14="http://schemas.microsoft.com/office/powerpoint/2010/main" val="1590367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a-DK"/>
              <a:t>Klik for at redigere i master</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079E4DE0-4F7F-4ED9-9BB6-25C603C40D9B}" type="datetimeFigureOut">
              <a:rPr lang="da-DK" smtClean="0"/>
              <a:t>28-06-2021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EC5E24D9-C304-4AC9-82B4-B39806FB4AA7}" type="slidenum">
              <a:rPr lang="da-DK" smtClean="0"/>
              <a:t>‹nr.›</a:t>
            </a:fld>
            <a:endParaRPr lang="da-DK"/>
          </a:p>
        </p:txBody>
      </p:sp>
    </p:spTree>
    <p:extLst>
      <p:ext uri="{BB962C8B-B14F-4D97-AF65-F5344CB8AC3E}">
        <p14:creationId xmlns:p14="http://schemas.microsoft.com/office/powerpoint/2010/main" val="1172143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C5072491-D390-40E1-BDB8-DF1D6F7A839C}" type="datetimeFigureOut">
              <a:rPr lang="da-DK" smtClean="0"/>
              <a:t>28-06-2021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59A72B8-7A2D-4DF6-AF26-04024E13C72F}" type="slidenum">
              <a:rPr lang="da-DK" smtClean="0"/>
              <a:t>‹nr.›</a:t>
            </a:fld>
            <a:endParaRPr lang="da-DK"/>
          </a:p>
        </p:txBody>
      </p:sp>
    </p:spTree>
    <p:extLst>
      <p:ext uri="{BB962C8B-B14F-4D97-AF65-F5344CB8AC3E}">
        <p14:creationId xmlns:p14="http://schemas.microsoft.com/office/powerpoint/2010/main" val="113557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C5072491-D390-40E1-BDB8-DF1D6F7A839C}" type="datetimeFigureOut">
              <a:rPr lang="da-DK" smtClean="0"/>
              <a:t>28-06-2021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59A72B8-7A2D-4DF6-AF26-04024E13C72F}" type="slidenum">
              <a:rPr lang="da-DK" smtClean="0"/>
              <a:t>‹nr.›</a:t>
            </a:fld>
            <a:endParaRPr lang="da-DK"/>
          </a:p>
        </p:txBody>
      </p:sp>
    </p:spTree>
    <p:extLst>
      <p:ext uri="{BB962C8B-B14F-4D97-AF65-F5344CB8AC3E}">
        <p14:creationId xmlns:p14="http://schemas.microsoft.com/office/powerpoint/2010/main" val="326041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C5072491-D390-40E1-BDB8-DF1D6F7A839C}" type="datetimeFigureOut">
              <a:rPr lang="da-DK" smtClean="0"/>
              <a:t>28-06-2021</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059A72B8-7A2D-4DF6-AF26-04024E13C72F}" type="slidenum">
              <a:rPr lang="da-DK" smtClean="0"/>
              <a:t>‹nr.›</a:t>
            </a:fld>
            <a:endParaRPr lang="da-DK"/>
          </a:p>
        </p:txBody>
      </p:sp>
    </p:spTree>
    <p:extLst>
      <p:ext uri="{BB962C8B-B14F-4D97-AF65-F5344CB8AC3E}">
        <p14:creationId xmlns:p14="http://schemas.microsoft.com/office/powerpoint/2010/main" val="3140117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C5072491-D390-40E1-BDB8-DF1D6F7A839C}" type="datetimeFigureOut">
              <a:rPr lang="da-DK" smtClean="0"/>
              <a:t>28-06-2021</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059A72B8-7A2D-4DF6-AF26-04024E13C72F}" type="slidenum">
              <a:rPr lang="da-DK" smtClean="0"/>
              <a:t>‹nr.›</a:t>
            </a:fld>
            <a:endParaRPr lang="da-DK"/>
          </a:p>
        </p:txBody>
      </p:sp>
    </p:spTree>
    <p:extLst>
      <p:ext uri="{BB962C8B-B14F-4D97-AF65-F5344CB8AC3E}">
        <p14:creationId xmlns:p14="http://schemas.microsoft.com/office/powerpoint/2010/main" val="2433178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C5072491-D390-40E1-BDB8-DF1D6F7A839C}" type="datetimeFigureOut">
              <a:rPr lang="da-DK" smtClean="0"/>
              <a:t>28-06-2021</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059A72B8-7A2D-4DF6-AF26-04024E13C72F}" type="slidenum">
              <a:rPr lang="da-DK" smtClean="0"/>
              <a:t>‹nr.›</a:t>
            </a:fld>
            <a:endParaRPr lang="da-DK"/>
          </a:p>
        </p:txBody>
      </p:sp>
    </p:spTree>
    <p:extLst>
      <p:ext uri="{BB962C8B-B14F-4D97-AF65-F5344CB8AC3E}">
        <p14:creationId xmlns:p14="http://schemas.microsoft.com/office/powerpoint/2010/main" val="4001787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C5072491-D390-40E1-BDB8-DF1D6F7A839C}" type="datetimeFigureOut">
              <a:rPr lang="da-DK" smtClean="0"/>
              <a:t>28-06-2021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59A72B8-7A2D-4DF6-AF26-04024E13C72F}" type="slidenum">
              <a:rPr lang="da-DK" smtClean="0"/>
              <a:t>‹nr.›</a:t>
            </a:fld>
            <a:endParaRPr lang="da-DK"/>
          </a:p>
        </p:txBody>
      </p:sp>
    </p:spTree>
    <p:extLst>
      <p:ext uri="{BB962C8B-B14F-4D97-AF65-F5344CB8AC3E}">
        <p14:creationId xmlns:p14="http://schemas.microsoft.com/office/powerpoint/2010/main" val="3385934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C5072491-D390-40E1-BDB8-DF1D6F7A839C}" type="datetimeFigureOut">
              <a:rPr lang="da-DK" smtClean="0"/>
              <a:t>28-06-2021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59A72B8-7A2D-4DF6-AF26-04024E13C72F}" type="slidenum">
              <a:rPr lang="da-DK" smtClean="0"/>
              <a:t>‹nr.›</a:t>
            </a:fld>
            <a:endParaRPr lang="da-DK"/>
          </a:p>
        </p:txBody>
      </p:sp>
    </p:spTree>
    <p:extLst>
      <p:ext uri="{BB962C8B-B14F-4D97-AF65-F5344CB8AC3E}">
        <p14:creationId xmlns:p14="http://schemas.microsoft.com/office/powerpoint/2010/main" val="3495642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072491-D390-40E1-BDB8-DF1D6F7A839C}" type="datetimeFigureOut">
              <a:rPr lang="da-DK" smtClean="0"/>
              <a:t>28-06-2021</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A72B8-7A2D-4DF6-AF26-04024E13C72F}" type="slidenum">
              <a:rPr lang="da-DK" smtClean="0"/>
              <a:t>‹nr.›</a:t>
            </a:fld>
            <a:endParaRPr lang="da-DK"/>
          </a:p>
        </p:txBody>
      </p:sp>
    </p:spTree>
    <p:extLst>
      <p:ext uri="{BB962C8B-B14F-4D97-AF65-F5344CB8AC3E}">
        <p14:creationId xmlns:p14="http://schemas.microsoft.com/office/powerpoint/2010/main" val="2123195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a-DK"/>
              <a:t>Klik for at redigere i master</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9E4DE0-4F7F-4ED9-9BB6-25C603C40D9B}" type="datetimeFigureOut">
              <a:rPr lang="da-DK" smtClean="0"/>
              <a:t>28-06-2021</a:t>
            </a:fld>
            <a:endParaRPr lang="da-D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E24D9-C304-4AC9-82B4-B39806FB4AA7}" type="slidenum">
              <a:rPr lang="da-DK" smtClean="0"/>
              <a:t>‹nr.›</a:t>
            </a:fld>
            <a:endParaRPr lang="da-DK"/>
          </a:p>
        </p:txBody>
      </p:sp>
    </p:spTree>
    <p:extLst>
      <p:ext uri="{BB962C8B-B14F-4D97-AF65-F5344CB8AC3E}">
        <p14:creationId xmlns:p14="http://schemas.microsoft.com/office/powerpoint/2010/main" val="4272147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a-DK" sz="4000" dirty="0"/>
              <a:t>Velkommen til HTX </a:t>
            </a:r>
            <a:br>
              <a:rPr lang="da-DK" sz="4000" dirty="0"/>
            </a:br>
            <a:r>
              <a:rPr lang="da-DK" sz="4000" dirty="0"/>
              <a:t>Det Tekniske Gymnasium</a:t>
            </a:r>
          </a:p>
        </p:txBody>
      </p:sp>
      <p:pic>
        <p:nvPicPr>
          <p:cNvPr id="5" name="Billede 4">
            <a:extLst>
              <a:ext uri="{FF2B5EF4-FFF2-40B4-BE49-F238E27FC236}">
                <a16:creationId xmlns:a16="http://schemas.microsoft.com/office/drawing/2014/main" id="{D2FF7E16-5F6B-446B-A49C-4236F5607D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2368" y="2831887"/>
            <a:ext cx="5956347" cy="3354536"/>
          </a:xfrm>
          <a:prstGeom prst="rect">
            <a:avLst/>
          </a:prstGeom>
        </p:spPr>
      </p:pic>
      <p:pic>
        <p:nvPicPr>
          <p:cNvPr id="2050" name="Picture 2" descr="Kan være et billede af 7 personer, folk, der står og udendørs">
            <a:extLst>
              <a:ext uri="{FF2B5EF4-FFF2-40B4-BE49-F238E27FC236}">
                <a16:creationId xmlns:a16="http://schemas.microsoft.com/office/drawing/2014/main" id="{7897CEB9-A0A9-4759-8126-1B4604471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700808"/>
            <a:ext cx="7488832"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596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F0E6D358-2635-43CF-AEE8-790D6BD2B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68"/>
            <a:ext cx="4359355" cy="3269516"/>
          </a:xfrm>
          <a:prstGeom prst="rect">
            <a:avLst/>
          </a:prstGeom>
        </p:spPr>
      </p:pic>
      <p:pic>
        <p:nvPicPr>
          <p:cNvPr id="1026" name="Picture 2" descr="Kan være et billede af 1 person, står og udendørs">
            <a:extLst>
              <a:ext uri="{FF2B5EF4-FFF2-40B4-BE49-F238E27FC236}">
                <a16:creationId xmlns:a16="http://schemas.microsoft.com/office/drawing/2014/main" id="{A45F53BD-C357-41CD-9BE9-024A0B283D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2944740"/>
            <a:ext cx="5220072" cy="38942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an være et billede af 1 person og står">
            <a:extLst>
              <a:ext uri="{FF2B5EF4-FFF2-40B4-BE49-F238E27FC236}">
                <a16:creationId xmlns:a16="http://schemas.microsoft.com/office/drawing/2014/main" id="{8B72845E-C7CD-4D41-9F83-6098EDDA9C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55264"/>
            <a:ext cx="3995936" cy="37961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an være et billede af 13 personer og folk, der står">
            <a:extLst>
              <a:ext uri="{FF2B5EF4-FFF2-40B4-BE49-F238E27FC236}">
                <a16:creationId xmlns:a16="http://schemas.microsoft.com/office/drawing/2014/main" id="{53A511FC-1EBA-4881-9A41-84F5EC43E4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9355" y="1"/>
            <a:ext cx="4764021" cy="357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531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an være et billede af 3 personer, folk, der står og udendørs">
            <a:extLst>
              <a:ext uri="{FF2B5EF4-FFF2-40B4-BE49-F238E27FC236}">
                <a16:creationId xmlns:a16="http://schemas.microsoft.com/office/drawing/2014/main" id="{724C3F88-5D72-4747-9757-CCD0913936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4" y="-675456"/>
            <a:ext cx="9144000" cy="429309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an være et billede af 1 person">
            <a:extLst>
              <a:ext uri="{FF2B5EF4-FFF2-40B4-BE49-F238E27FC236}">
                <a16:creationId xmlns:a16="http://schemas.microsoft.com/office/drawing/2014/main" id="{AB90E80E-E818-41FF-8125-4B51952A01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40969"/>
            <a:ext cx="9144000" cy="371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273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an være et billede af 10 personer og smilende personer">
            <a:extLst>
              <a:ext uri="{FF2B5EF4-FFF2-40B4-BE49-F238E27FC236}">
                <a16:creationId xmlns:a16="http://schemas.microsoft.com/office/drawing/2014/main" id="{7A3D8E15-770C-4ABA-823C-E7FA24D69A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708"/>
            <a:ext cx="9144000" cy="6895708"/>
          </a:xfrm>
          <a:prstGeom prst="rect">
            <a:avLst/>
          </a:prstGeom>
          <a:noFill/>
          <a:extLst>
            <a:ext uri="{909E8E84-426E-40DD-AFC4-6F175D3DCCD1}">
              <a14:hiddenFill xmlns:a14="http://schemas.microsoft.com/office/drawing/2010/main">
                <a:solidFill>
                  <a:srgbClr val="FFFFFF"/>
                </a:solidFill>
              </a14:hiddenFill>
            </a:ext>
          </a:extLst>
        </p:spPr>
      </p:pic>
      <p:sp>
        <p:nvSpPr>
          <p:cNvPr id="2" name="Tekstfelt 1">
            <a:extLst>
              <a:ext uri="{FF2B5EF4-FFF2-40B4-BE49-F238E27FC236}">
                <a16:creationId xmlns:a16="http://schemas.microsoft.com/office/drawing/2014/main" id="{AD722258-9FAD-4F20-B72B-937626643C3F}"/>
              </a:ext>
            </a:extLst>
          </p:cNvPr>
          <p:cNvSpPr txBox="1"/>
          <p:nvPr/>
        </p:nvSpPr>
        <p:spPr>
          <a:xfrm flipH="1">
            <a:off x="5220070" y="4365105"/>
            <a:ext cx="3923929" cy="1569660"/>
          </a:xfrm>
          <a:prstGeom prst="rect">
            <a:avLst/>
          </a:prstGeom>
          <a:noFill/>
        </p:spPr>
        <p:txBody>
          <a:bodyPr wrap="square" rtlCol="0">
            <a:spAutoFit/>
          </a:bodyPr>
          <a:lstStyle/>
          <a:p>
            <a:r>
              <a:rPr lang="da-DK" sz="3200" b="1" dirty="0">
                <a:solidFill>
                  <a:srgbClr val="FFFF00"/>
                </a:solidFill>
              </a:rPr>
              <a:t>Studieture</a:t>
            </a:r>
            <a:r>
              <a:rPr lang="da-DK" sz="3200" dirty="0">
                <a:solidFill>
                  <a:srgbClr val="FFFF00"/>
                </a:solidFill>
              </a:rPr>
              <a:t>:</a:t>
            </a:r>
          </a:p>
          <a:p>
            <a:r>
              <a:rPr lang="da-DK" sz="3200" dirty="0">
                <a:solidFill>
                  <a:srgbClr val="FFFF00"/>
                </a:solidFill>
              </a:rPr>
              <a:t>2g udlandet uge 41</a:t>
            </a:r>
          </a:p>
          <a:p>
            <a:r>
              <a:rPr lang="da-DK" sz="3200" dirty="0">
                <a:solidFill>
                  <a:srgbClr val="FFFF00"/>
                </a:solidFill>
              </a:rPr>
              <a:t>3g indenrigs efteråret</a:t>
            </a:r>
          </a:p>
        </p:txBody>
      </p:sp>
    </p:spTree>
    <p:extLst>
      <p:ext uri="{BB962C8B-B14F-4D97-AF65-F5344CB8AC3E}">
        <p14:creationId xmlns:p14="http://schemas.microsoft.com/office/powerpoint/2010/main" val="441997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32656"/>
            <a:ext cx="7886700" cy="1325563"/>
          </a:xfrm>
        </p:spPr>
        <p:txBody>
          <a:bodyPr>
            <a:normAutofit fontScale="90000"/>
          </a:bodyPr>
          <a:lstStyle/>
          <a:p>
            <a:pPr algn="ctr"/>
            <a:r>
              <a:rPr lang="da-DK" b="1" dirty="0">
                <a:latin typeface="Times New Roman" panose="02020603050405020304" pitchFamily="18" charset="0"/>
                <a:cs typeface="Times New Roman" panose="02020603050405020304" pitchFamily="18" charset="0"/>
              </a:rPr>
              <a:t>Studievejledningen</a:t>
            </a:r>
            <a:br>
              <a:rPr lang="da-DK" b="1" dirty="0">
                <a:latin typeface="Times New Roman" panose="02020603050405020304" pitchFamily="18" charset="0"/>
                <a:cs typeface="Times New Roman" panose="02020603050405020304" pitchFamily="18" charset="0"/>
              </a:rPr>
            </a:br>
            <a:r>
              <a:rPr lang="da-DK" sz="3100" b="1" dirty="0">
                <a:latin typeface="Times New Roman" panose="02020603050405020304" pitchFamily="18" charset="0"/>
                <a:cs typeface="Times New Roman" panose="02020603050405020304" pitchFamily="18" charset="0"/>
              </a:rPr>
              <a:t>lokale 2.105</a:t>
            </a:r>
            <a:br>
              <a:rPr lang="da-DK" sz="3100" b="1" dirty="0">
                <a:latin typeface="Times New Roman" panose="02020603050405020304" pitchFamily="18" charset="0"/>
                <a:cs typeface="Times New Roman" panose="02020603050405020304" pitchFamily="18" charset="0"/>
              </a:rPr>
            </a:br>
            <a:r>
              <a:rPr lang="da-DK" sz="3100" b="1" dirty="0">
                <a:latin typeface="Times New Roman" panose="02020603050405020304" pitchFamily="18" charset="0"/>
                <a:cs typeface="Times New Roman" panose="02020603050405020304" pitchFamily="18" charset="0"/>
              </a:rPr>
              <a:t>Claus Steenberg ( - og Bente Dohn)</a:t>
            </a:r>
          </a:p>
        </p:txBody>
      </p:sp>
      <p:sp>
        <p:nvSpPr>
          <p:cNvPr id="3" name="Pladsholder til indhold 2"/>
          <p:cNvSpPr>
            <a:spLocks noGrp="1"/>
          </p:cNvSpPr>
          <p:nvPr>
            <p:ph idx="1"/>
          </p:nvPr>
        </p:nvSpPr>
        <p:spPr>
          <a:xfrm>
            <a:off x="628650" y="2204864"/>
            <a:ext cx="7886700" cy="4248471"/>
          </a:xfrm>
        </p:spPr>
        <p:txBody>
          <a:bodyPr/>
          <a:lstStyle/>
          <a:p>
            <a:r>
              <a:rPr lang="da-DK" dirty="0">
                <a:latin typeface="Times New Roman" panose="02020603050405020304" pitchFamily="18" charset="0"/>
                <a:cs typeface="Times New Roman" panose="02020603050405020304" pitchFamily="18" charset="0"/>
              </a:rPr>
              <a:t>Samtaler om stort og småt</a:t>
            </a:r>
          </a:p>
          <a:p>
            <a:r>
              <a:rPr lang="da-DK" dirty="0">
                <a:latin typeface="Times New Roman" panose="02020603050405020304" pitchFamily="18" charset="0"/>
                <a:cs typeface="Times New Roman" panose="02020603050405020304" pitchFamily="18" charset="0"/>
              </a:rPr>
              <a:t>Fravær og afleveringer</a:t>
            </a:r>
          </a:p>
          <a:p>
            <a:r>
              <a:rPr lang="da-DK" dirty="0">
                <a:latin typeface="Times New Roman" panose="02020603050405020304" pitchFamily="18" charset="0"/>
                <a:cs typeface="Times New Roman" panose="02020603050405020304" pitchFamily="18" charset="0"/>
              </a:rPr>
              <a:t>Valg af studieretning og valgfag</a:t>
            </a:r>
          </a:p>
          <a:p>
            <a:r>
              <a:rPr lang="da-DK" dirty="0">
                <a:latin typeface="Times New Roman" panose="02020603050405020304" pitchFamily="18" charset="0"/>
                <a:cs typeface="Times New Roman" panose="02020603050405020304" pitchFamily="18" charset="0"/>
              </a:rPr>
              <a:t>Eksamen og eksamensregler</a:t>
            </a:r>
          </a:p>
          <a:p>
            <a:r>
              <a:rPr lang="da-DK" dirty="0">
                <a:latin typeface="Times New Roman" panose="02020603050405020304" pitchFamily="18" charset="0"/>
                <a:cs typeface="Times New Roman" panose="02020603050405020304" pitchFamily="18" charset="0"/>
              </a:rPr>
              <a:t>Eksamensangst</a:t>
            </a:r>
          </a:p>
          <a:p>
            <a:r>
              <a:rPr lang="da-DK" dirty="0">
                <a:latin typeface="Times New Roman" panose="02020603050405020304" pitchFamily="18" charset="0"/>
                <a:cs typeface="Times New Roman" panose="02020603050405020304" pitchFamily="18" charset="0"/>
              </a:rPr>
              <a:t>Erhvervsmuligheder og praktikpladser</a:t>
            </a:r>
          </a:p>
          <a:p>
            <a:r>
              <a:rPr lang="da-DK" dirty="0">
                <a:latin typeface="Times New Roman" panose="02020603050405020304" pitchFamily="18" charset="0"/>
                <a:cs typeface="Times New Roman" panose="02020603050405020304" pitchFamily="18" charset="0"/>
              </a:rPr>
              <a:t>SU - regler og muligheder</a:t>
            </a:r>
          </a:p>
          <a:p>
            <a:r>
              <a:rPr lang="da-DK" dirty="0">
                <a:latin typeface="Times New Roman" panose="02020603050405020304" pitchFamily="18" charset="0"/>
                <a:cs typeface="Times New Roman" panose="02020603050405020304" pitchFamily="18" charset="0"/>
              </a:rPr>
              <a:t> og meget andet!</a:t>
            </a:r>
          </a:p>
        </p:txBody>
      </p:sp>
    </p:spTree>
    <p:extLst>
      <p:ext uri="{BB962C8B-B14F-4D97-AF65-F5344CB8AC3E}">
        <p14:creationId xmlns:p14="http://schemas.microsoft.com/office/powerpoint/2010/main" val="752756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6858000"/>
          </a:xfrm>
          <a:prstGeom prst="rect">
            <a:avLst/>
          </a:prstGeom>
        </p:spPr>
      </p:pic>
      <p:sp>
        <p:nvSpPr>
          <p:cNvPr id="2" name="Titel 1"/>
          <p:cNvSpPr>
            <a:spLocks noGrp="1"/>
          </p:cNvSpPr>
          <p:nvPr>
            <p:ph type="ctrTitle"/>
          </p:nvPr>
        </p:nvSpPr>
        <p:spPr>
          <a:xfrm>
            <a:off x="519546" y="980728"/>
            <a:ext cx="5241175" cy="1224136"/>
          </a:xfrm>
        </p:spPr>
        <p:txBody>
          <a:bodyPr>
            <a:normAutofit fontScale="90000"/>
          </a:bodyPr>
          <a:lstStyle/>
          <a:p>
            <a:r>
              <a:rPr lang="da-DK" dirty="0">
                <a:latin typeface="Times New Roman" panose="02020603050405020304" pitchFamily="18" charset="0"/>
                <a:cs typeface="Times New Roman" panose="02020603050405020304" pitchFamily="18" charset="0"/>
              </a:rPr>
              <a:t>SPS</a:t>
            </a:r>
            <a:br>
              <a:rPr lang="da-DK" dirty="0"/>
            </a:br>
            <a:r>
              <a:rPr lang="da-DK" sz="3200" dirty="0">
                <a:latin typeface="Times New Roman" panose="02020603050405020304" pitchFamily="18" charset="0"/>
                <a:cs typeface="Times New Roman" panose="02020603050405020304" pitchFamily="18" charset="0"/>
              </a:rPr>
              <a:t>Specialpædagogisk støtte</a:t>
            </a:r>
            <a:br>
              <a:rPr lang="da-DK" sz="3200" dirty="0">
                <a:latin typeface="Times New Roman" panose="02020603050405020304" pitchFamily="18" charset="0"/>
                <a:cs typeface="Times New Roman" panose="02020603050405020304" pitchFamily="18" charset="0"/>
              </a:rPr>
            </a:br>
            <a:r>
              <a:rPr lang="da-DK" sz="3200" dirty="0">
                <a:latin typeface="Times New Roman" panose="02020603050405020304" pitchFamily="18" charset="0"/>
                <a:cs typeface="Times New Roman" panose="02020603050405020304" pitchFamily="18" charset="0"/>
              </a:rPr>
              <a:t>Hjælpemidler  studiestøttetimer</a:t>
            </a:r>
            <a:r>
              <a:rPr lang="da-DK" dirty="0">
                <a:latin typeface="Times New Roman" panose="02020603050405020304" pitchFamily="18" charset="0"/>
                <a:cs typeface="Times New Roman" panose="02020603050405020304" pitchFamily="18" charset="0"/>
              </a:rPr>
              <a:t> </a:t>
            </a:r>
          </a:p>
        </p:txBody>
      </p:sp>
      <p:sp>
        <p:nvSpPr>
          <p:cNvPr id="3" name="Undertitel 2"/>
          <p:cNvSpPr>
            <a:spLocks noGrp="1"/>
          </p:cNvSpPr>
          <p:nvPr>
            <p:ph type="subTitle" idx="1"/>
          </p:nvPr>
        </p:nvSpPr>
        <p:spPr>
          <a:xfrm>
            <a:off x="519546" y="2728711"/>
            <a:ext cx="5348598" cy="3652617"/>
          </a:xfrm>
        </p:spPr>
        <p:txBody>
          <a:bodyPr>
            <a:normAutofit fontScale="92500" lnSpcReduction="10000"/>
          </a:bodyPr>
          <a:lstStyle/>
          <a:p>
            <a:pPr marL="342900" indent="-342900" algn="l">
              <a:buFont typeface="Arial" panose="020B0604020202020204" pitchFamily="34" charset="0"/>
              <a:buChar char="•"/>
            </a:pPr>
            <a:r>
              <a:rPr lang="da-DK" dirty="0">
                <a:latin typeface="Times New Roman" panose="02020603050405020304" pitchFamily="18" charset="0"/>
                <a:cs typeface="Times New Roman" panose="02020603050405020304" pitchFamily="18" charset="0"/>
              </a:rPr>
              <a:t>Læse/skrivevanskeligheder</a:t>
            </a:r>
          </a:p>
          <a:p>
            <a:pPr marL="342900" indent="-342900" algn="l">
              <a:buFont typeface="Arial" panose="020B0604020202020204" pitchFamily="34" charset="0"/>
              <a:buChar char="•"/>
            </a:pPr>
            <a:r>
              <a:rPr lang="da-DK" dirty="0">
                <a:latin typeface="Times New Roman" panose="02020603050405020304" pitchFamily="18" charset="0"/>
                <a:cs typeface="Times New Roman" panose="02020603050405020304" pitchFamily="18" charset="0"/>
              </a:rPr>
              <a:t>Angst og depression</a:t>
            </a:r>
          </a:p>
          <a:p>
            <a:pPr marL="342900" indent="-342900" algn="l">
              <a:buFont typeface="Arial" panose="020B0604020202020204" pitchFamily="34" charset="0"/>
              <a:buChar char="•"/>
            </a:pPr>
            <a:r>
              <a:rPr lang="da-DK" dirty="0">
                <a:latin typeface="Times New Roman" panose="02020603050405020304" pitchFamily="18" charset="0"/>
                <a:cs typeface="Times New Roman" panose="02020603050405020304" pitchFamily="18" charset="0"/>
              </a:rPr>
              <a:t>Sårbarhed og særlige udfordringer</a:t>
            </a:r>
          </a:p>
          <a:p>
            <a:pPr marL="342900" indent="-342900" algn="l">
              <a:buFont typeface="Arial" panose="020B0604020202020204" pitchFamily="34" charset="0"/>
              <a:buChar char="•"/>
            </a:pPr>
            <a:r>
              <a:rPr lang="da-DK" dirty="0">
                <a:latin typeface="Times New Roman" panose="02020603050405020304" pitchFamily="18" charset="0"/>
                <a:cs typeface="Times New Roman" panose="02020603050405020304" pitchFamily="18" charset="0"/>
              </a:rPr>
              <a:t>Diagnoser af forskellig slags</a:t>
            </a:r>
          </a:p>
          <a:p>
            <a:pPr marL="342900" indent="-342900" algn="l">
              <a:buFont typeface="Arial" panose="020B0604020202020204" pitchFamily="34" charset="0"/>
              <a:buChar char="•"/>
            </a:pPr>
            <a:r>
              <a:rPr lang="da-DK" dirty="0">
                <a:latin typeface="Times New Roman" panose="02020603050405020304" pitchFamily="18" charset="0"/>
                <a:cs typeface="Times New Roman" panose="02020603050405020304" pitchFamily="18" charset="0"/>
              </a:rPr>
              <a:t>Og …….??</a:t>
            </a:r>
          </a:p>
          <a:p>
            <a:pPr>
              <a:lnSpc>
                <a:spcPct val="110000"/>
              </a:lnSpc>
            </a:pPr>
            <a:endParaRPr lang="da-DK" dirty="0">
              <a:latin typeface="Times New Roman" panose="02020603050405020304" pitchFamily="18" charset="0"/>
              <a:cs typeface="Times New Roman" panose="02020603050405020304" pitchFamily="18" charset="0"/>
            </a:endParaRPr>
          </a:p>
          <a:p>
            <a:pPr>
              <a:lnSpc>
                <a:spcPct val="110000"/>
              </a:lnSpc>
            </a:pPr>
            <a:r>
              <a:rPr lang="da-DK" dirty="0">
                <a:latin typeface="Times New Roman" panose="02020603050405020304" pitchFamily="18" charset="0"/>
                <a:cs typeface="Times New Roman" panose="02020603050405020304" pitchFamily="18" charset="0"/>
              </a:rPr>
              <a:t>Kontakt Bente/Line i dag (eller senere), hvis dit barn måske kan have glæde af særlig støtte</a:t>
            </a:r>
            <a:r>
              <a:rPr lang="da-DK" dirty="0"/>
              <a:t>.</a:t>
            </a:r>
          </a:p>
        </p:txBody>
      </p:sp>
    </p:spTree>
    <p:extLst>
      <p:ext uri="{BB962C8B-B14F-4D97-AF65-F5344CB8AC3E}">
        <p14:creationId xmlns:p14="http://schemas.microsoft.com/office/powerpoint/2010/main" val="1441088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B522ADC9-D4BD-4DAA-8363-C849F19AC8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71535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10F041-E9BF-4803-8C19-1B28D8FA6EF6}"/>
              </a:ext>
            </a:extLst>
          </p:cNvPr>
          <p:cNvSpPr>
            <a:spLocks noGrp="1"/>
          </p:cNvSpPr>
          <p:nvPr>
            <p:ph type="ctrTitle"/>
          </p:nvPr>
        </p:nvSpPr>
        <p:spPr/>
        <p:txBody>
          <a:bodyPr/>
          <a:lstStyle/>
          <a:p>
            <a:r>
              <a:rPr lang="da-DK" dirty="0"/>
              <a:t>God sommerferie</a:t>
            </a:r>
          </a:p>
        </p:txBody>
      </p:sp>
      <p:sp>
        <p:nvSpPr>
          <p:cNvPr id="3" name="Undertitel 2">
            <a:extLst>
              <a:ext uri="{FF2B5EF4-FFF2-40B4-BE49-F238E27FC236}">
                <a16:creationId xmlns:a16="http://schemas.microsoft.com/office/drawing/2014/main" id="{BB69E2B8-26B3-4740-B250-A70EE5EAF2C5}"/>
              </a:ext>
            </a:extLst>
          </p:cNvPr>
          <p:cNvSpPr>
            <a:spLocks noGrp="1"/>
          </p:cNvSpPr>
          <p:nvPr>
            <p:ph type="subTitle" idx="1"/>
          </p:nvPr>
        </p:nvSpPr>
        <p:spPr/>
        <p:txBody>
          <a:bodyPr/>
          <a:lstStyle/>
          <a:p>
            <a:r>
              <a:rPr lang="da-DK" dirty="0"/>
              <a:t>Vi ses mandag d. 9. august kl. 9.15</a:t>
            </a:r>
          </a:p>
        </p:txBody>
      </p:sp>
    </p:spTree>
    <p:extLst>
      <p:ext uri="{BB962C8B-B14F-4D97-AF65-F5344CB8AC3E}">
        <p14:creationId xmlns:p14="http://schemas.microsoft.com/office/powerpoint/2010/main" val="1504532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D46741-E652-40BE-AEBC-6F560C1C01D0}"/>
              </a:ext>
            </a:extLst>
          </p:cNvPr>
          <p:cNvSpPr>
            <a:spLocks noGrp="1"/>
          </p:cNvSpPr>
          <p:nvPr>
            <p:ph type="title"/>
          </p:nvPr>
        </p:nvSpPr>
        <p:spPr/>
        <p:txBody>
          <a:bodyPr/>
          <a:lstStyle/>
          <a:p>
            <a:r>
              <a:rPr lang="da-DK" dirty="0"/>
              <a:t>Fællesskaberne </a:t>
            </a:r>
          </a:p>
        </p:txBody>
      </p:sp>
      <p:sp>
        <p:nvSpPr>
          <p:cNvPr id="3" name="Pladsholder til indhold 2">
            <a:extLst>
              <a:ext uri="{FF2B5EF4-FFF2-40B4-BE49-F238E27FC236}">
                <a16:creationId xmlns:a16="http://schemas.microsoft.com/office/drawing/2014/main" id="{A1D0EC22-C277-44B5-8B89-BCB0321ACE9F}"/>
              </a:ext>
            </a:extLst>
          </p:cNvPr>
          <p:cNvSpPr>
            <a:spLocks noGrp="1"/>
          </p:cNvSpPr>
          <p:nvPr>
            <p:ph idx="1"/>
          </p:nvPr>
        </p:nvSpPr>
        <p:spPr/>
        <p:txBody>
          <a:bodyPr>
            <a:normAutofit fontScale="77500" lnSpcReduction="20000"/>
          </a:bodyPr>
          <a:lstStyle/>
          <a:p>
            <a:r>
              <a:rPr lang="da-DK" dirty="0"/>
              <a:t>Klasserne – hytteture under eller efter grundforløbet</a:t>
            </a:r>
          </a:p>
          <a:p>
            <a:r>
              <a:rPr lang="da-DK" dirty="0"/>
              <a:t>Studieture og faglige ekskursioner</a:t>
            </a:r>
          </a:p>
          <a:p>
            <a:r>
              <a:rPr lang="da-DK" dirty="0"/>
              <a:t>Fælles foredrag og sociale arrangementer: </a:t>
            </a:r>
          </a:p>
          <a:p>
            <a:pPr lvl="1"/>
            <a:r>
              <a:rPr lang="da-DK" dirty="0"/>
              <a:t>Fælles idrætsdag  </a:t>
            </a:r>
          </a:p>
          <a:p>
            <a:pPr lvl="1"/>
            <a:r>
              <a:rPr lang="da-DK" dirty="0"/>
              <a:t>ex Campus Dysten i november.</a:t>
            </a:r>
          </a:p>
          <a:p>
            <a:pPr lvl="1"/>
            <a:r>
              <a:rPr lang="da-DK" dirty="0"/>
              <a:t>Udenfor sæsonen m/Steffen Brandt </a:t>
            </a:r>
          </a:p>
          <a:p>
            <a:pPr lvl="1"/>
            <a:r>
              <a:rPr lang="da-DK" dirty="0"/>
              <a:t>Og meget andet..</a:t>
            </a:r>
          </a:p>
          <a:p>
            <a:r>
              <a:rPr lang="da-DK" dirty="0"/>
              <a:t>Elevråd – gør en forskel både i det ”lille” og i det ”store” fællesskab </a:t>
            </a:r>
          </a:p>
          <a:p>
            <a:r>
              <a:rPr lang="da-DK" dirty="0"/>
              <a:t>Verdensmålsråd – sammen med eleverne </a:t>
            </a:r>
          </a:p>
          <a:p>
            <a:r>
              <a:rPr lang="da-DK" dirty="0"/>
              <a:t>Studiemiljøet på skolen – indretning af nyt elevlounge mm</a:t>
            </a:r>
          </a:p>
        </p:txBody>
      </p:sp>
    </p:spTree>
    <p:extLst>
      <p:ext uri="{BB962C8B-B14F-4D97-AF65-F5344CB8AC3E}">
        <p14:creationId xmlns:p14="http://schemas.microsoft.com/office/powerpoint/2010/main" val="4257598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00162C-5621-44C0-AAF6-3DD602DC7D9E}"/>
              </a:ext>
            </a:extLst>
          </p:cNvPr>
          <p:cNvSpPr>
            <a:spLocks noGrp="1"/>
          </p:cNvSpPr>
          <p:nvPr>
            <p:ph type="title"/>
          </p:nvPr>
        </p:nvSpPr>
        <p:spPr/>
        <p:txBody>
          <a:bodyPr/>
          <a:lstStyle/>
          <a:p>
            <a:r>
              <a:rPr lang="da-DK" dirty="0"/>
              <a:t>Tobaksfri skole </a:t>
            </a:r>
          </a:p>
        </p:txBody>
      </p:sp>
      <p:sp>
        <p:nvSpPr>
          <p:cNvPr id="3" name="Pladsholder til indhold 2">
            <a:extLst>
              <a:ext uri="{FF2B5EF4-FFF2-40B4-BE49-F238E27FC236}">
                <a16:creationId xmlns:a16="http://schemas.microsoft.com/office/drawing/2014/main" id="{B19E42B2-9D75-4FCA-99F3-F3F0A5D7EFC4}"/>
              </a:ext>
            </a:extLst>
          </p:cNvPr>
          <p:cNvSpPr>
            <a:spLocks noGrp="1"/>
          </p:cNvSpPr>
          <p:nvPr>
            <p:ph idx="1"/>
          </p:nvPr>
        </p:nvSpPr>
        <p:spPr/>
        <p:txBody>
          <a:bodyPr>
            <a:normAutofit fontScale="92500" lnSpcReduction="20000"/>
          </a:bodyPr>
          <a:lstStyle/>
          <a:p>
            <a:r>
              <a:rPr lang="da-DK" dirty="0"/>
              <a:t>Den unge kronikskriver</a:t>
            </a:r>
          </a:p>
          <a:p>
            <a:pPr marL="0" indent="0">
              <a:buNone/>
            </a:pPr>
            <a:r>
              <a:rPr lang="da-DK" i="1" dirty="0"/>
              <a:t>”Hvis en lærer spørger nogle af sine elever, hvorfor de tager snus, vil de sikkert svare, at det er, fordi det er afslappende. Eller at det gør de bare, fordi de er vant til det. Begge dele er på grund af nikotinen, som får hjernen til at frigive stoffer, der gør personen afslappet og godt tilpas. Men hvis hjernen bliver vant til det, har den brug for nikotinen, for at den kan blive afslappet. Så hvis du har prøvet at holde op med at tage snus, ved du, at det gør dig stresset, tvær og utilpas.”</a:t>
            </a:r>
            <a:endParaRPr lang="da-DK" dirty="0"/>
          </a:p>
        </p:txBody>
      </p:sp>
    </p:spTree>
    <p:extLst>
      <p:ext uri="{BB962C8B-B14F-4D97-AF65-F5344CB8AC3E}">
        <p14:creationId xmlns:p14="http://schemas.microsoft.com/office/powerpoint/2010/main" val="3735733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186BEBE8-D1B7-4BAE-928F-CD750443EADB}"/>
              </a:ext>
            </a:extLst>
          </p:cNvPr>
          <p:cNvPicPr>
            <a:picLocks noChangeAspect="1"/>
          </p:cNvPicPr>
          <p:nvPr/>
        </p:nvPicPr>
        <p:blipFill>
          <a:blip r:embed="rId2"/>
          <a:stretch>
            <a:fillRect/>
          </a:stretch>
        </p:blipFill>
        <p:spPr>
          <a:xfrm>
            <a:off x="1917290" y="1666568"/>
            <a:ext cx="5309420" cy="3524864"/>
          </a:xfrm>
          <a:prstGeom prst="rect">
            <a:avLst/>
          </a:prstGeom>
        </p:spPr>
      </p:pic>
    </p:spTree>
    <p:extLst>
      <p:ext uri="{BB962C8B-B14F-4D97-AF65-F5344CB8AC3E}">
        <p14:creationId xmlns:p14="http://schemas.microsoft.com/office/powerpoint/2010/main" val="1812076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1E6D2C98-6E36-4F56-97E5-D9B7CA5AB3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title"/>
          </p:nvPr>
        </p:nvSpPr>
        <p:spPr>
          <a:xfrm>
            <a:off x="628650" y="365127"/>
            <a:ext cx="4663430" cy="903633"/>
          </a:xfrm>
        </p:spPr>
        <p:txBody>
          <a:bodyPr>
            <a:normAutofit/>
          </a:bodyPr>
          <a:lstStyle/>
          <a:p>
            <a:pPr lvl="0"/>
            <a:r>
              <a:rPr lang="da-DK" sz="2800" b="1" dirty="0">
                <a:latin typeface="Times New Roman" panose="02020603050405020304" pitchFamily="18" charset="0"/>
                <a:cs typeface="Times New Roman" panose="02020603050405020304" pitchFamily="18" charset="0"/>
              </a:rPr>
              <a:t>Program</a:t>
            </a:r>
          </a:p>
        </p:txBody>
      </p:sp>
      <p:sp>
        <p:nvSpPr>
          <p:cNvPr id="5" name="Pladsholder til indhold 4">
            <a:extLst>
              <a:ext uri="{FF2B5EF4-FFF2-40B4-BE49-F238E27FC236}">
                <a16:creationId xmlns:a16="http://schemas.microsoft.com/office/drawing/2014/main" id="{67FA7721-DBD1-4482-93B6-72548F34A041}"/>
              </a:ext>
            </a:extLst>
          </p:cNvPr>
          <p:cNvSpPr>
            <a:spLocks noGrp="1"/>
          </p:cNvSpPr>
          <p:nvPr>
            <p:ph idx="1"/>
          </p:nvPr>
        </p:nvSpPr>
        <p:spPr>
          <a:xfrm>
            <a:off x="628650" y="1412776"/>
            <a:ext cx="5472473" cy="4706362"/>
          </a:xfrm>
        </p:spPr>
        <p:txBody>
          <a:bodyPr>
            <a:normAutofit/>
          </a:bodyPr>
          <a:lstStyle/>
          <a:p>
            <a:pPr marL="457200" indent="-457200"/>
            <a:r>
              <a:rPr lang="da-DK" dirty="0">
                <a:latin typeface="Times New Roman" panose="02020603050405020304" pitchFamily="18" charset="0"/>
                <a:cs typeface="Times New Roman" panose="02020603050405020304" pitchFamily="18" charset="0"/>
              </a:rPr>
              <a:t>Velkommen v. Ann Due/Lisbeth Christensen</a:t>
            </a:r>
          </a:p>
          <a:p>
            <a:pPr marL="457200" indent="-457200"/>
            <a:r>
              <a:rPr lang="da-DK" dirty="0" err="1">
                <a:latin typeface="Times New Roman" panose="02020603050405020304" pitchFamily="18" charset="0"/>
                <a:cs typeface="Times New Roman" panose="02020603050405020304" pitchFamily="18" charset="0"/>
              </a:rPr>
              <a:t>HTX’s</a:t>
            </a:r>
            <a:r>
              <a:rPr lang="da-DK" dirty="0">
                <a:latin typeface="Times New Roman" panose="02020603050405020304" pitchFamily="18" charset="0"/>
                <a:cs typeface="Times New Roman" panose="02020603050405020304" pitchFamily="18" charset="0"/>
              </a:rPr>
              <a:t> opbygning, grundforløb, studieture etc.</a:t>
            </a:r>
          </a:p>
          <a:p>
            <a:pPr marL="457200" indent="-457200"/>
            <a:r>
              <a:rPr lang="da-DK" dirty="0">
                <a:latin typeface="Times New Roman" panose="02020603050405020304" pitchFamily="18" charset="0"/>
                <a:cs typeface="Times New Roman" panose="02020603050405020304" pitchFamily="18" charset="0"/>
              </a:rPr>
              <a:t>Studievejledning Claus Steenberg og SPS v. Bente Dohn</a:t>
            </a:r>
          </a:p>
          <a:p>
            <a:pPr marL="457200" indent="-457200"/>
            <a:r>
              <a:rPr lang="da-DK" dirty="0">
                <a:latin typeface="Times New Roman" panose="02020603050405020304" pitchFamily="18" charset="0"/>
                <a:cs typeface="Times New Roman" panose="02020603050405020304" pitchFamily="18" charset="0"/>
              </a:rPr>
              <a:t>Tak for i dag</a:t>
            </a:r>
          </a:p>
        </p:txBody>
      </p:sp>
    </p:spTree>
    <p:extLst>
      <p:ext uri="{BB962C8B-B14F-4D97-AF65-F5344CB8AC3E}">
        <p14:creationId xmlns:p14="http://schemas.microsoft.com/office/powerpoint/2010/main" val="692916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A68E4B-D5DB-4734-9161-6519FB92C26E}"/>
              </a:ext>
            </a:extLst>
          </p:cNvPr>
          <p:cNvSpPr>
            <a:spLocks noGrp="1"/>
          </p:cNvSpPr>
          <p:nvPr>
            <p:ph type="title"/>
          </p:nvPr>
        </p:nvSpPr>
        <p:spPr/>
        <p:txBody>
          <a:bodyPr>
            <a:normAutofit fontScale="90000"/>
          </a:bodyPr>
          <a:lstStyle/>
          <a:p>
            <a:r>
              <a:rPr lang="da-DK" b="1" dirty="0"/>
              <a:t>Dialog og tilbud om hjælp til ryge – eller nikotinstop</a:t>
            </a:r>
          </a:p>
        </p:txBody>
      </p:sp>
      <p:sp>
        <p:nvSpPr>
          <p:cNvPr id="3" name="Pladsholder til indhold 2">
            <a:extLst>
              <a:ext uri="{FF2B5EF4-FFF2-40B4-BE49-F238E27FC236}">
                <a16:creationId xmlns:a16="http://schemas.microsoft.com/office/drawing/2014/main" id="{CE4335DD-6141-4D81-B666-634C4634A854}"/>
              </a:ext>
            </a:extLst>
          </p:cNvPr>
          <p:cNvSpPr>
            <a:spLocks noGrp="1"/>
          </p:cNvSpPr>
          <p:nvPr>
            <p:ph idx="1"/>
          </p:nvPr>
        </p:nvSpPr>
        <p:spPr/>
        <p:txBody>
          <a:bodyPr>
            <a:normAutofit/>
          </a:bodyPr>
          <a:lstStyle/>
          <a:p>
            <a:r>
              <a:rPr lang="da-DK" sz="3300" dirty="0"/>
              <a:t>God dialog derhjemme og på skolen </a:t>
            </a:r>
          </a:p>
          <a:p>
            <a:r>
              <a:rPr lang="da-DK" sz="3300" dirty="0"/>
              <a:t>Vi tilbyder ryge/snuse – stop kurser </a:t>
            </a:r>
          </a:p>
          <a:p>
            <a:r>
              <a:rPr lang="da-DK" sz="3300" dirty="0"/>
              <a:t>Særlig fokus ude i klasserne </a:t>
            </a:r>
          </a:p>
          <a:p>
            <a:r>
              <a:rPr lang="da-DK" sz="3300" dirty="0"/>
              <a:t>Sanktioner </a:t>
            </a:r>
            <a:r>
              <a:rPr lang="da-DK" sz="3300" dirty="0">
                <a:sym typeface="Wingdings" panose="05000000000000000000" pitchFamily="2" charset="2"/>
              </a:rPr>
              <a:t> </a:t>
            </a:r>
            <a:r>
              <a:rPr lang="da-DK" sz="3300" dirty="0"/>
              <a:t> </a:t>
            </a:r>
          </a:p>
        </p:txBody>
      </p:sp>
    </p:spTree>
    <p:extLst>
      <p:ext uri="{BB962C8B-B14F-4D97-AF65-F5344CB8AC3E}">
        <p14:creationId xmlns:p14="http://schemas.microsoft.com/office/powerpoint/2010/main" val="2577214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 y="245777"/>
            <a:ext cx="9140382" cy="6348453"/>
          </a:xfrm>
          <a:prstGeom prst="rect">
            <a:avLst/>
          </a:prstGeom>
        </p:spPr>
      </p:pic>
      <p:sp>
        <p:nvSpPr>
          <p:cNvPr id="2" name="Titel 1"/>
          <p:cNvSpPr>
            <a:spLocks noGrp="1"/>
          </p:cNvSpPr>
          <p:nvPr>
            <p:ph type="title"/>
          </p:nvPr>
        </p:nvSpPr>
        <p:spPr>
          <a:xfrm>
            <a:off x="849741" y="504367"/>
            <a:ext cx="4785762" cy="1262910"/>
          </a:xfrm>
        </p:spPr>
        <p:txBody>
          <a:bodyPr>
            <a:normAutofit/>
          </a:bodyPr>
          <a:lstStyle/>
          <a:p>
            <a:pPr algn="l"/>
            <a:r>
              <a:rPr lang="da-DK" sz="5539" b="1" dirty="0">
                <a:latin typeface="Lettre Gothic Condensed Bold" pitchFamily="34" charset="0"/>
              </a:rPr>
              <a:t>          </a:t>
            </a:r>
            <a:r>
              <a:rPr lang="da-DK" b="1" dirty="0">
                <a:latin typeface="Lettre Gothic Condensed Bold" pitchFamily="34" charset="0"/>
              </a:rPr>
              <a:t>HTX</a:t>
            </a:r>
          </a:p>
        </p:txBody>
      </p:sp>
      <p:sp>
        <p:nvSpPr>
          <p:cNvPr id="3" name="Pladsholder til indhold 2"/>
          <p:cNvSpPr>
            <a:spLocks noGrp="1"/>
          </p:cNvSpPr>
          <p:nvPr>
            <p:ph idx="1"/>
          </p:nvPr>
        </p:nvSpPr>
        <p:spPr>
          <a:xfrm>
            <a:off x="849741" y="2033153"/>
            <a:ext cx="5323114" cy="4175090"/>
          </a:xfrm>
        </p:spPr>
        <p:txBody>
          <a:bodyPr>
            <a:normAutofit/>
          </a:bodyPr>
          <a:lstStyle/>
          <a:p>
            <a:pPr marL="0" indent="0">
              <a:buNone/>
            </a:pPr>
            <a:r>
              <a:rPr lang="da-DK" sz="3323" dirty="0">
                <a:latin typeface="Lettre Gothic" pitchFamily="34" charset="0"/>
              </a:rPr>
              <a:t>– fordi du interesserer dig for </a:t>
            </a:r>
          </a:p>
          <a:p>
            <a:pPr marL="0" indent="0">
              <a:buNone/>
            </a:pPr>
            <a:r>
              <a:rPr lang="da-DK" sz="3323" dirty="0">
                <a:latin typeface="Lettre Gothic" pitchFamily="34" charset="0"/>
              </a:rPr>
              <a:t>biologi, fysik, it, kemi, matematik og teknologi.</a:t>
            </a:r>
          </a:p>
          <a:p>
            <a:pPr marL="0" indent="0">
              <a:buNone/>
            </a:pPr>
            <a:endParaRPr lang="da-DK" sz="3323" dirty="0">
              <a:latin typeface="Lettre Gothic" pitchFamily="34" charset="0"/>
            </a:endParaRPr>
          </a:p>
          <a:p>
            <a:pPr marL="0" indent="0">
              <a:buNone/>
            </a:pPr>
            <a:r>
              <a:rPr lang="da-DK" sz="3323" dirty="0">
                <a:latin typeface="Lettre Gothic" pitchFamily="34" charset="0"/>
              </a:rPr>
              <a:t>ALTSÅ NATURVIDENSKAB!</a:t>
            </a:r>
          </a:p>
          <a:p>
            <a:pPr marL="0" indent="0">
              <a:buNone/>
            </a:pPr>
            <a:endParaRPr lang="da-DK" sz="2585" dirty="0">
              <a:latin typeface="Lettre Gothic" pitchFamily="34" charset="0"/>
            </a:endParaRPr>
          </a:p>
        </p:txBody>
      </p:sp>
    </p:spTree>
    <p:extLst>
      <p:ext uri="{BB962C8B-B14F-4D97-AF65-F5344CB8AC3E}">
        <p14:creationId xmlns:p14="http://schemas.microsoft.com/office/powerpoint/2010/main" val="4175882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FD1082DB-39D1-416C-8C5D-284C89E3E1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424" r="46712" b="1566"/>
          <a:stretch/>
        </p:blipFill>
        <p:spPr>
          <a:xfrm>
            <a:off x="6104317" y="263769"/>
            <a:ext cx="2687991" cy="6330462"/>
          </a:xfrm>
          <a:prstGeom prst="rect">
            <a:avLst/>
          </a:prstGeom>
        </p:spPr>
      </p:pic>
      <p:sp>
        <p:nvSpPr>
          <p:cNvPr id="2" name="Titel 1"/>
          <p:cNvSpPr>
            <a:spLocks noGrp="1"/>
          </p:cNvSpPr>
          <p:nvPr>
            <p:ph type="title"/>
          </p:nvPr>
        </p:nvSpPr>
        <p:spPr>
          <a:xfrm>
            <a:off x="517396" y="733947"/>
            <a:ext cx="5555158" cy="957735"/>
          </a:xfrm>
        </p:spPr>
        <p:txBody>
          <a:bodyPr>
            <a:normAutofit/>
          </a:bodyPr>
          <a:lstStyle/>
          <a:p>
            <a:pPr lvl="0"/>
            <a:r>
              <a:rPr lang="da-DK" b="1" dirty="0">
                <a:latin typeface="Lettre Gothic DemiBold" panose="02000506050000020003" pitchFamily="50" charset="0"/>
              </a:rPr>
              <a:t>HTX Obligatorisk fag</a:t>
            </a:r>
            <a:endParaRPr lang="da-DK" b="1" dirty="0">
              <a:solidFill>
                <a:srgbClr val="009999"/>
              </a:solidFill>
              <a:latin typeface="Lettre Gothic DemiBold" panose="02000506050000020003" pitchFamily="50" charset="0"/>
            </a:endParaRPr>
          </a:p>
        </p:txBody>
      </p:sp>
      <p:pic>
        <p:nvPicPr>
          <p:cNvPr id="3" name="Pladsholder til indhold 2">
            <a:extLst>
              <a:ext uri="{FF2B5EF4-FFF2-40B4-BE49-F238E27FC236}">
                <a16:creationId xmlns:a16="http://schemas.microsoft.com/office/drawing/2014/main" id="{70CA24F9-6492-4CC2-AAFE-E46A784FC8E0}"/>
              </a:ext>
            </a:extLst>
          </p:cNvPr>
          <p:cNvPicPr>
            <a:picLocks noGrp="1" noChangeAspect="1"/>
          </p:cNvPicPr>
          <p:nvPr>
            <p:ph idx="1"/>
          </p:nvPr>
        </p:nvPicPr>
        <p:blipFill>
          <a:blip r:embed="rId4"/>
          <a:stretch>
            <a:fillRect/>
          </a:stretch>
        </p:blipFill>
        <p:spPr>
          <a:xfrm>
            <a:off x="3142955" y="3892364"/>
            <a:ext cx="725956" cy="478195"/>
          </a:xfrm>
          <a:prstGeom prst="rect">
            <a:avLst/>
          </a:prstGeom>
        </p:spPr>
      </p:pic>
      <p:pic>
        <p:nvPicPr>
          <p:cNvPr id="8" name="Billede 7">
            <a:extLst>
              <a:ext uri="{FF2B5EF4-FFF2-40B4-BE49-F238E27FC236}">
                <a16:creationId xmlns:a16="http://schemas.microsoft.com/office/drawing/2014/main" id="{EEBE38F0-B450-49EB-8C70-2AD49BC06EB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6423"/>
          <a:stretch/>
        </p:blipFill>
        <p:spPr>
          <a:xfrm>
            <a:off x="6456613" y="528131"/>
            <a:ext cx="979169" cy="529409"/>
          </a:xfrm>
          <a:prstGeom prst="rect">
            <a:avLst/>
          </a:prstGeom>
        </p:spPr>
      </p:pic>
      <p:graphicFrame>
        <p:nvGraphicFramePr>
          <p:cNvPr id="10" name="Tabel 9">
            <a:extLst>
              <a:ext uri="{FF2B5EF4-FFF2-40B4-BE49-F238E27FC236}">
                <a16:creationId xmlns:a16="http://schemas.microsoft.com/office/drawing/2014/main" id="{36A6F1BB-D71D-4901-A26A-592D5AA77A00}"/>
              </a:ext>
            </a:extLst>
          </p:cNvPr>
          <p:cNvGraphicFramePr>
            <a:graphicFrameLocks noGrp="1"/>
          </p:cNvGraphicFramePr>
          <p:nvPr>
            <p:extLst/>
          </p:nvPr>
        </p:nvGraphicFramePr>
        <p:xfrm>
          <a:off x="154038" y="2033152"/>
          <a:ext cx="5747341" cy="2987364"/>
        </p:xfrm>
        <a:graphic>
          <a:graphicData uri="http://schemas.openxmlformats.org/drawingml/2006/table">
            <a:tbl>
              <a:tblPr firstRow="1" bandRow="1">
                <a:tableStyleId>{5C22544A-7EE6-4342-B048-85BDC9FD1C3A}</a:tableStyleId>
              </a:tblPr>
              <a:tblGrid>
                <a:gridCol w="1923206">
                  <a:extLst>
                    <a:ext uri="{9D8B030D-6E8A-4147-A177-3AD203B41FA5}">
                      <a16:colId xmlns:a16="http://schemas.microsoft.com/office/drawing/2014/main" val="181319846"/>
                    </a:ext>
                  </a:extLst>
                </a:gridCol>
                <a:gridCol w="1896536">
                  <a:extLst>
                    <a:ext uri="{9D8B030D-6E8A-4147-A177-3AD203B41FA5}">
                      <a16:colId xmlns:a16="http://schemas.microsoft.com/office/drawing/2014/main" val="3268434594"/>
                    </a:ext>
                  </a:extLst>
                </a:gridCol>
                <a:gridCol w="1927599">
                  <a:extLst>
                    <a:ext uri="{9D8B030D-6E8A-4147-A177-3AD203B41FA5}">
                      <a16:colId xmlns:a16="http://schemas.microsoft.com/office/drawing/2014/main" val="2198679928"/>
                    </a:ext>
                  </a:extLst>
                </a:gridCol>
              </a:tblGrid>
              <a:tr h="337625">
                <a:tc>
                  <a:txBody>
                    <a:bodyPr/>
                    <a:lstStyle/>
                    <a:p>
                      <a:r>
                        <a:rPr lang="da-DK" sz="1700" dirty="0"/>
                        <a:t>A-fag</a:t>
                      </a:r>
                    </a:p>
                  </a:txBody>
                  <a:tcPr marL="84406" marR="84406" marT="42203" marB="42203"/>
                </a:tc>
                <a:tc>
                  <a:txBody>
                    <a:bodyPr/>
                    <a:lstStyle/>
                    <a:p>
                      <a:r>
                        <a:rPr lang="da-DK" sz="1700" dirty="0"/>
                        <a:t>B-fag</a:t>
                      </a:r>
                    </a:p>
                  </a:txBody>
                  <a:tcPr marL="84406" marR="84406" marT="42203" marB="42203"/>
                </a:tc>
                <a:tc>
                  <a:txBody>
                    <a:bodyPr/>
                    <a:lstStyle/>
                    <a:p>
                      <a:r>
                        <a:rPr lang="da-DK" sz="1700" dirty="0"/>
                        <a:t>C-fag</a:t>
                      </a:r>
                    </a:p>
                  </a:txBody>
                  <a:tcPr marL="84406" marR="84406" marT="42203" marB="42203"/>
                </a:tc>
                <a:extLst>
                  <a:ext uri="{0D108BD9-81ED-4DB2-BD59-A6C34878D82A}">
                    <a16:rowId xmlns:a16="http://schemas.microsoft.com/office/drawing/2014/main" val="821965886"/>
                  </a:ext>
                </a:extLst>
              </a:tr>
              <a:tr h="337625">
                <a:tc>
                  <a:txBody>
                    <a:bodyPr/>
                    <a:lstStyle/>
                    <a:p>
                      <a:r>
                        <a:rPr lang="da-DK" sz="1700" dirty="0"/>
                        <a:t>Dansk</a:t>
                      </a:r>
                    </a:p>
                  </a:txBody>
                  <a:tcPr marL="84406" marR="84406" marT="42203" marB="42203"/>
                </a:tc>
                <a:tc>
                  <a:txBody>
                    <a:bodyPr/>
                    <a:lstStyle/>
                    <a:p>
                      <a:r>
                        <a:rPr lang="da-DK" sz="1700" dirty="0"/>
                        <a:t>Engelsk</a:t>
                      </a:r>
                    </a:p>
                  </a:txBody>
                  <a:tcPr marL="84406" marR="84406" marT="42203" marB="42203"/>
                </a:tc>
                <a:tc>
                  <a:txBody>
                    <a:bodyPr/>
                    <a:lstStyle/>
                    <a:p>
                      <a:r>
                        <a:rPr lang="da-DK" sz="1700" dirty="0"/>
                        <a:t>Biologi</a:t>
                      </a:r>
                    </a:p>
                  </a:txBody>
                  <a:tcPr marL="84406" marR="84406" marT="42203" marB="42203"/>
                </a:tc>
                <a:extLst>
                  <a:ext uri="{0D108BD9-81ED-4DB2-BD59-A6C34878D82A}">
                    <a16:rowId xmlns:a16="http://schemas.microsoft.com/office/drawing/2014/main" val="3119830641"/>
                  </a:ext>
                </a:extLst>
              </a:tr>
              <a:tr h="844062">
                <a:tc>
                  <a:txBody>
                    <a:bodyPr/>
                    <a:lstStyle/>
                    <a:p>
                      <a:r>
                        <a:rPr lang="da-DK" sz="1700" dirty="0"/>
                        <a:t>Teknik</a:t>
                      </a:r>
                    </a:p>
                    <a:p>
                      <a:pPr marL="285750" indent="-285750">
                        <a:buFont typeface="Arial" panose="020B0604020202020204" pitchFamily="34" charset="0"/>
                        <a:buChar char="•"/>
                      </a:pPr>
                      <a:r>
                        <a:rPr lang="da-DK" sz="1700" dirty="0"/>
                        <a:t>Proces</a:t>
                      </a:r>
                    </a:p>
                    <a:p>
                      <a:pPr marL="285750" indent="-285750">
                        <a:buFont typeface="Arial" panose="020B0604020202020204" pitchFamily="34" charset="0"/>
                        <a:buChar char="•"/>
                      </a:pPr>
                      <a:r>
                        <a:rPr lang="da-DK" sz="1700" dirty="0"/>
                        <a:t>EL </a:t>
                      </a:r>
                    </a:p>
                  </a:txBody>
                  <a:tcPr marL="84406" marR="84406" marT="42203" marB="42203"/>
                </a:tc>
                <a:tc>
                  <a:txBody>
                    <a:bodyPr/>
                    <a:lstStyle/>
                    <a:p>
                      <a:r>
                        <a:rPr lang="da-DK" sz="1700" dirty="0"/>
                        <a:t>Fysik</a:t>
                      </a:r>
                    </a:p>
                  </a:txBody>
                  <a:tcPr marL="84406" marR="84406" marT="42203" marB="42203"/>
                </a:tc>
                <a:tc>
                  <a:txBody>
                    <a:bodyPr/>
                    <a:lstStyle/>
                    <a:p>
                      <a:r>
                        <a:rPr lang="da-DK" sz="1700" dirty="0"/>
                        <a:t>Informatik</a:t>
                      </a:r>
                    </a:p>
                  </a:txBody>
                  <a:tcPr marL="84406" marR="84406" marT="42203" marB="42203"/>
                </a:tc>
                <a:extLst>
                  <a:ext uri="{0D108BD9-81ED-4DB2-BD59-A6C34878D82A}">
                    <a16:rowId xmlns:a16="http://schemas.microsoft.com/office/drawing/2014/main" val="1872626374"/>
                  </a:ext>
                </a:extLst>
              </a:tr>
              <a:tr h="408288">
                <a:tc>
                  <a:txBody>
                    <a:bodyPr/>
                    <a:lstStyle/>
                    <a:p>
                      <a:endParaRPr lang="da-DK" sz="1700"/>
                    </a:p>
                  </a:txBody>
                  <a:tcPr marL="84406" marR="84406" marT="42203" marB="42203"/>
                </a:tc>
                <a:tc>
                  <a:txBody>
                    <a:bodyPr/>
                    <a:lstStyle/>
                    <a:p>
                      <a:r>
                        <a:rPr lang="da-DK" sz="1700" dirty="0"/>
                        <a:t>Idehistorie</a:t>
                      </a:r>
                    </a:p>
                  </a:txBody>
                  <a:tcPr marL="84406" marR="84406" marT="42203" marB="42203"/>
                </a:tc>
                <a:tc>
                  <a:txBody>
                    <a:bodyPr/>
                    <a:lstStyle/>
                    <a:p>
                      <a:r>
                        <a:rPr lang="da-DK" sz="1700" dirty="0"/>
                        <a:t>Samfundsfag</a:t>
                      </a:r>
                    </a:p>
                  </a:txBody>
                  <a:tcPr marL="84406" marR="84406" marT="42203" marB="42203"/>
                </a:tc>
                <a:extLst>
                  <a:ext uri="{0D108BD9-81ED-4DB2-BD59-A6C34878D82A}">
                    <a16:rowId xmlns:a16="http://schemas.microsoft.com/office/drawing/2014/main" val="1901166445"/>
                  </a:ext>
                </a:extLst>
              </a:tr>
              <a:tr h="337625">
                <a:tc>
                  <a:txBody>
                    <a:bodyPr/>
                    <a:lstStyle/>
                    <a:p>
                      <a:endParaRPr lang="da-DK" sz="1700"/>
                    </a:p>
                  </a:txBody>
                  <a:tcPr marL="84406" marR="84406" marT="42203" marB="42203"/>
                </a:tc>
                <a:tc>
                  <a:txBody>
                    <a:bodyPr/>
                    <a:lstStyle/>
                    <a:p>
                      <a:r>
                        <a:rPr lang="da-DK" sz="1700" dirty="0"/>
                        <a:t>Kemi</a:t>
                      </a:r>
                    </a:p>
                  </a:txBody>
                  <a:tcPr marL="84406" marR="84406" marT="42203" marB="42203"/>
                </a:tc>
                <a:tc>
                  <a:txBody>
                    <a:bodyPr/>
                    <a:lstStyle/>
                    <a:p>
                      <a:endParaRPr lang="da-DK" sz="1700"/>
                    </a:p>
                  </a:txBody>
                  <a:tcPr marL="84406" marR="84406" marT="42203" marB="42203"/>
                </a:tc>
                <a:extLst>
                  <a:ext uri="{0D108BD9-81ED-4DB2-BD59-A6C34878D82A}">
                    <a16:rowId xmlns:a16="http://schemas.microsoft.com/office/drawing/2014/main" val="194084453"/>
                  </a:ext>
                </a:extLst>
              </a:tr>
              <a:tr h="337625">
                <a:tc>
                  <a:txBody>
                    <a:bodyPr/>
                    <a:lstStyle/>
                    <a:p>
                      <a:endParaRPr lang="da-DK" sz="1700"/>
                    </a:p>
                  </a:txBody>
                  <a:tcPr marL="84406" marR="84406" marT="42203" marB="42203"/>
                </a:tc>
                <a:tc>
                  <a:txBody>
                    <a:bodyPr/>
                    <a:lstStyle/>
                    <a:p>
                      <a:r>
                        <a:rPr lang="da-DK" sz="1700" dirty="0"/>
                        <a:t>Matematik</a:t>
                      </a:r>
                    </a:p>
                  </a:txBody>
                  <a:tcPr marL="84406" marR="84406" marT="42203" marB="42203"/>
                </a:tc>
                <a:tc>
                  <a:txBody>
                    <a:bodyPr/>
                    <a:lstStyle/>
                    <a:p>
                      <a:endParaRPr lang="da-DK" sz="1700" dirty="0"/>
                    </a:p>
                  </a:txBody>
                  <a:tcPr marL="84406" marR="84406" marT="42203" marB="42203"/>
                </a:tc>
                <a:extLst>
                  <a:ext uri="{0D108BD9-81ED-4DB2-BD59-A6C34878D82A}">
                    <a16:rowId xmlns:a16="http://schemas.microsoft.com/office/drawing/2014/main" val="4053433220"/>
                  </a:ext>
                </a:extLst>
              </a:tr>
              <a:tr h="337625">
                <a:tc>
                  <a:txBody>
                    <a:bodyPr/>
                    <a:lstStyle/>
                    <a:p>
                      <a:endParaRPr lang="da-DK" sz="1700"/>
                    </a:p>
                  </a:txBody>
                  <a:tcPr marL="84406" marR="84406" marT="42203" marB="42203"/>
                </a:tc>
                <a:tc>
                  <a:txBody>
                    <a:bodyPr/>
                    <a:lstStyle/>
                    <a:p>
                      <a:r>
                        <a:rPr lang="da-DK" sz="1700" dirty="0"/>
                        <a:t>Teknologi</a:t>
                      </a:r>
                    </a:p>
                  </a:txBody>
                  <a:tcPr marL="84406" marR="84406" marT="42203" marB="42203"/>
                </a:tc>
                <a:tc>
                  <a:txBody>
                    <a:bodyPr/>
                    <a:lstStyle/>
                    <a:p>
                      <a:endParaRPr lang="da-DK" sz="1700" dirty="0"/>
                    </a:p>
                  </a:txBody>
                  <a:tcPr marL="84406" marR="84406" marT="42203" marB="42203"/>
                </a:tc>
                <a:extLst>
                  <a:ext uri="{0D108BD9-81ED-4DB2-BD59-A6C34878D82A}">
                    <a16:rowId xmlns:a16="http://schemas.microsoft.com/office/drawing/2014/main" val="1230621020"/>
                  </a:ext>
                </a:extLst>
              </a:tr>
            </a:tbl>
          </a:graphicData>
        </a:graphic>
      </p:graphicFrame>
    </p:spTree>
    <p:extLst>
      <p:ext uri="{BB962C8B-B14F-4D97-AF65-F5344CB8AC3E}">
        <p14:creationId xmlns:p14="http://schemas.microsoft.com/office/powerpoint/2010/main" val="3344284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550" y="854437"/>
            <a:ext cx="6858000" cy="5143151"/>
          </a:xfrm>
          <a:prstGeom prst="rect">
            <a:avLst/>
          </a:prstGeom>
        </p:spPr>
      </p:pic>
      <p:sp>
        <p:nvSpPr>
          <p:cNvPr id="6" name="Titel 1"/>
          <p:cNvSpPr txBox="1">
            <a:spLocks/>
          </p:cNvSpPr>
          <p:nvPr/>
        </p:nvSpPr>
        <p:spPr>
          <a:xfrm>
            <a:off x="1331641" y="1322766"/>
            <a:ext cx="4482498"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da-DK" altLang="da-DK" sz="2100" dirty="0"/>
          </a:p>
        </p:txBody>
      </p:sp>
      <p:sp>
        <p:nvSpPr>
          <p:cNvPr id="7" name="Titel 1"/>
          <p:cNvSpPr txBox="1">
            <a:spLocks/>
          </p:cNvSpPr>
          <p:nvPr/>
        </p:nvSpPr>
        <p:spPr>
          <a:xfrm>
            <a:off x="1709682" y="5157192"/>
            <a:ext cx="3113454" cy="209178"/>
          </a:xfrm>
          <a:prstGeom prst="rect">
            <a:avLst/>
          </a:prstGeom>
        </p:spPr>
        <p:txBody>
          <a:bodyPr vert="horz" lIns="68580" tIns="34290" rIns="68580" bIns="3429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da-DK" altLang="da-DK" sz="2100" dirty="0"/>
          </a:p>
        </p:txBody>
      </p:sp>
      <p:sp>
        <p:nvSpPr>
          <p:cNvPr id="3" name="Rektangel 2"/>
          <p:cNvSpPr/>
          <p:nvPr/>
        </p:nvSpPr>
        <p:spPr>
          <a:xfrm>
            <a:off x="1196245" y="856357"/>
            <a:ext cx="3600400" cy="6001643"/>
          </a:xfrm>
          <a:prstGeom prst="rect">
            <a:avLst/>
          </a:prstGeom>
        </p:spPr>
        <p:txBody>
          <a:bodyPr wrap="square">
            <a:spAutoFit/>
          </a:bodyPr>
          <a:lstStyle/>
          <a:p>
            <a:pPr lvl="0"/>
            <a:r>
              <a:rPr lang="da-DK" sz="2400" b="1" dirty="0">
                <a:latin typeface="Gill Sans MT" pitchFamily="34" charset="0"/>
              </a:rPr>
              <a:t>Grundforløb aug. – nov.</a:t>
            </a:r>
          </a:p>
          <a:p>
            <a:pPr lvl="0"/>
            <a:endParaRPr lang="da-DK" sz="2400" dirty="0">
              <a:latin typeface="Gill Sans MT" pitchFamily="34" charset="0"/>
            </a:endParaRPr>
          </a:p>
          <a:p>
            <a:pPr marL="342900" lvl="0" indent="-342900">
              <a:buFont typeface="Arial" panose="020B0604020202020204" pitchFamily="34" charset="0"/>
              <a:buChar char="•"/>
            </a:pPr>
            <a:r>
              <a:rPr lang="da-DK" sz="2100" dirty="0">
                <a:latin typeface="Gill Sans MT" pitchFamily="34" charset="0"/>
              </a:rPr>
              <a:t>Dansk, engelsk, matematik og samfundsfag</a:t>
            </a:r>
          </a:p>
          <a:p>
            <a:pPr marL="342900" lvl="0" indent="-342900">
              <a:buFont typeface="Arial" panose="020B0604020202020204" pitchFamily="34" charset="0"/>
              <a:buChar char="•"/>
            </a:pPr>
            <a:r>
              <a:rPr lang="da-DK" sz="2100" dirty="0">
                <a:latin typeface="Gill Sans MT" pitchFamily="34" charset="0"/>
              </a:rPr>
              <a:t>NV</a:t>
            </a:r>
          </a:p>
          <a:p>
            <a:pPr marL="342900" lvl="0" indent="-342900">
              <a:buFont typeface="Arial" panose="020B0604020202020204" pitchFamily="34" charset="0"/>
              <a:buChar char="•"/>
            </a:pPr>
            <a:r>
              <a:rPr lang="da-DK" sz="2100" dirty="0">
                <a:latin typeface="Gill Sans MT" pitchFamily="34" charset="0"/>
              </a:rPr>
              <a:t>PU</a:t>
            </a:r>
          </a:p>
          <a:p>
            <a:pPr marL="342900" lvl="0" indent="-342900">
              <a:buFont typeface="Arial" panose="020B0604020202020204" pitchFamily="34" charset="0"/>
              <a:buChar char="•"/>
            </a:pPr>
            <a:endParaRPr lang="da-DK" sz="2100" dirty="0">
              <a:latin typeface="Gill Sans MT" pitchFamily="34" charset="0"/>
            </a:endParaRPr>
          </a:p>
          <a:p>
            <a:pPr marL="342900" lvl="0" indent="-342900">
              <a:buFont typeface="Arial" panose="020B0604020202020204" pitchFamily="34" charset="0"/>
              <a:buChar char="•"/>
            </a:pPr>
            <a:endParaRPr lang="da-DK" sz="2100" dirty="0">
              <a:latin typeface="Gill Sans MT" pitchFamily="34" charset="0"/>
            </a:endParaRPr>
          </a:p>
          <a:p>
            <a:pPr marL="342900" lvl="0" indent="-342900">
              <a:buFont typeface="Arial" panose="020B0604020202020204" pitchFamily="34" charset="0"/>
              <a:buChar char="•"/>
            </a:pPr>
            <a:r>
              <a:rPr lang="da-DK" sz="2100" dirty="0">
                <a:latin typeface="Gill Sans MT" pitchFamily="34" charset="0"/>
              </a:rPr>
              <a:t>Matematik og læsescreening</a:t>
            </a:r>
          </a:p>
          <a:p>
            <a:pPr marL="342900" lvl="0" indent="-342900">
              <a:buFont typeface="Arial" panose="020B0604020202020204" pitchFamily="34" charset="0"/>
              <a:buChar char="•"/>
            </a:pPr>
            <a:r>
              <a:rPr lang="da-DK" sz="2100" dirty="0">
                <a:latin typeface="Gill Sans MT" pitchFamily="34" charset="0"/>
              </a:rPr>
              <a:t>Puljetimer (læsekursus, IT og mediatek)</a:t>
            </a:r>
          </a:p>
          <a:p>
            <a:pPr marL="342900" lvl="0" indent="-342900">
              <a:buFont typeface="Arial" panose="020B0604020202020204" pitchFamily="34" charset="0"/>
              <a:buChar char="•"/>
            </a:pPr>
            <a:r>
              <a:rPr lang="da-DK" sz="2100" dirty="0">
                <a:latin typeface="Gill Sans MT" pitchFamily="34" charset="0"/>
              </a:rPr>
              <a:t>Kontaktlærer</a:t>
            </a:r>
          </a:p>
          <a:p>
            <a:pPr marL="342900" lvl="0" indent="-342900">
              <a:buFont typeface="Arial" panose="020B0604020202020204" pitchFamily="34" charset="0"/>
              <a:buChar char="•"/>
            </a:pPr>
            <a:r>
              <a:rPr lang="da-DK" sz="2100" dirty="0">
                <a:latin typeface="Gill Sans MT" pitchFamily="34" charset="0"/>
              </a:rPr>
              <a:t>Foredrag</a:t>
            </a:r>
          </a:p>
          <a:p>
            <a:pPr marL="342900" lvl="0" indent="-342900">
              <a:buFont typeface="Arial" panose="020B0604020202020204" pitchFamily="34" charset="0"/>
              <a:buChar char="•"/>
            </a:pPr>
            <a:endParaRPr lang="da-DK" sz="2100" dirty="0">
              <a:latin typeface="Gill Sans MT" pitchFamily="34" charset="0"/>
            </a:endParaRPr>
          </a:p>
          <a:p>
            <a:pPr marL="342900" lvl="0" indent="-342900">
              <a:buFont typeface="Arial" panose="020B0604020202020204" pitchFamily="34" charset="0"/>
              <a:buChar char="•"/>
            </a:pPr>
            <a:r>
              <a:rPr lang="da-DK" sz="2100" dirty="0">
                <a:latin typeface="Gill Sans MT" pitchFamily="34" charset="0"/>
              </a:rPr>
              <a:t>Køb af bærbar</a:t>
            </a:r>
          </a:p>
          <a:p>
            <a:pPr lvl="0"/>
            <a:endParaRPr lang="da-DK" sz="2100" dirty="0">
              <a:latin typeface="Gill Sans MT" pitchFamily="34" charset="0"/>
            </a:endParaRPr>
          </a:p>
          <a:p>
            <a:pPr lvl="0"/>
            <a:endParaRPr lang="da-DK" sz="2100" dirty="0">
              <a:latin typeface="Gill Sans MT" pitchFamily="34" charset="0"/>
            </a:endParaRPr>
          </a:p>
          <a:p>
            <a:pPr lvl="0"/>
            <a:endParaRPr lang="da-DK" sz="2100" dirty="0">
              <a:latin typeface="Gill Sans MT" pitchFamily="34" charset="0"/>
            </a:endParaRPr>
          </a:p>
        </p:txBody>
      </p:sp>
    </p:spTree>
    <p:extLst>
      <p:ext uri="{BB962C8B-B14F-4D97-AF65-F5344CB8AC3E}">
        <p14:creationId xmlns:p14="http://schemas.microsoft.com/office/powerpoint/2010/main" val="3862829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550" y="854437"/>
            <a:ext cx="6858000" cy="5143151"/>
          </a:xfrm>
          <a:prstGeom prst="rect">
            <a:avLst/>
          </a:prstGeom>
        </p:spPr>
      </p:pic>
      <p:sp>
        <p:nvSpPr>
          <p:cNvPr id="6" name="Titel 1"/>
          <p:cNvSpPr txBox="1">
            <a:spLocks/>
          </p:cNvSpPr>
          <p:nvPr/>
        </p:nvSpPr>
        <p:spPr>
          <a:xfrm>
            <a:off x="1331641" y="1322766"/>
            <a:ext cx="4482498"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da-DK" altLang="da-DK" sz="2100" dirty="0"/>
          </a:p>
        </p:txBody>
      </p:sp>
      <p:sp>
        <p:nvSpPr>
          <p:cNvPr id="7" name="Titel 1"/>
          <p:cNvSpPr txBox="1">
            <a:spLocks/>
          </p:cNvSpPr>
          <p:nvPr/>
        </p:nvSpPr>
        <p:spPr>
          <a:xfrm>
            <a:off x="1709682" y="5157192"/>
            <a:ext cx="3113454" cy="209178"/>
          </a:xfrm>
          <a:prstGeom prst="rect">
            <a:avLst/>
          </a:prstGeom>
        </p:spPr>
        <p:txBody>
          <a:bodyPr vert="horz" lIns="68580" tIns="34290" rIns="68580" bIns="3429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da-DK" altLang="da-DK" sz="2100" dirty="0"/>
          </a:p>
        </p:txBody>
      </p:sp>
      <p:sp>
        <p:nvSpPr>
          <p:cNvPr id="3" name="Rektangel 2"/>
          <p:cNvSpPr/>
          <p:nvPr/>
        </p:nvSpPr>
        <p:spPr>
          <a:xfrm>
            <a:off x="1115616" y="854437"/>
            <a:ext cx="3888432" cy="5124480"/>
          </a:xfrm>
          <a:prstGeom prst="rect">
            <a:avLst/>
          </a:prstGeom>
        </p:spPr>
        <p:txBody>
          <a:bodyPr wrap="square">
            <a:spAutoFit/>
          </a:bodyPr>
          <a:lstStyle/>
          <a:p>
            <a:pPr lvl="0"/>
            <a:r>
              <a:rPr lang="da-DK" sz="2400" b="1" dirty="0">
                <a:latin typeface="Times New Roman" panose="02020603050405020304" pitchFamily="18" charset="0"/>
                <a:cs typeface="Times New Roman" panose="02020603050405020304" pitchFamily="18" charset="0"/>
              </a:rPr>
              <a:t>Studieretningsvalg og eksaminer</a:t>
            </a:r>
          </a:p>
          <a:p>
            <a:pPr lvl="0"/>
            <a:endParaRPr lang="da-DK" sz="2400" b="1" dirty="0">
              <a:latin typeface="Gill Sans MT" pitchFamily="34" charset="0"/>
            </a:endParaRPr>
          </a:p>
          <a:p>
            <a:pPr marL="342900" indent="-342900">
              <a:buFont typeface="Arial" panose="020B0604020202020204" pitchFamily="34" charset="0"/>
              <a:buChar char="•"/>
            </a:pPr>
            <a:r>
              <a:rPr lang="da-DK" sz="2400" dirty="0">
                <a:latin typeface="Times New Roman" panose="02020603050405020304" pitchFamily="18" charset="0"/>
                <a:cs typeface="Times New Roman" panose="02020603050405020304" pitchFamily="18" charset="0"/>
              </a:rPr>
              <a:t>Studieretningspræsentation</a:t>
            </a:r>
          </a:p>
          <a:p>
            <a:pPr marL="342900" indent="-342900">
              <a:buFont typeface="Arial" panose="020B0604020202020204" pitchFamily="34" charset="0"/>
              <a:buChar char="•"/>
            </a:pPr>
            <a:r>
              <a:rPr lang="da-DK" sz="2400" dirty="0">
                <a:latin typeface="Times New Roman" panose="02020603050405020304" pitchFamily="18" charset="0"/>
                <a:cs typeface="Times New Roman" panose="02020603050405020304" pitchFamily="18" charset="0"/>
              </a:rPr>
              <a:t>Vejledningssamtale</a:t>
            </a:r>
          </a:p>
          <a:p>
            <a:pPr marL="342900" lvl="0" indent="-342900">
              <a:buFont typeface="Arial" panose="020B0604020202020204" pitchFamily="34" charset="0"/>
              <a:buChar char="•"/>
            </a:pPr>
            <a:r>
              <a:rPr lang="da-DK" sz="2400" dirty="0">
                <a:latin typeface="Times New Roman" panose="02020603050405020304" pitchFamily="18" charset="0"/>
                <a:cs typeface="Times New Roman" panose="02020603050405020304" pitchFamily="18" charset="0"/>
              </a:rPr>
              <a:t>Vælge inden d. 9. oktober</a:t>
            </a:r>
          </a:p>
          <a:p>
            <a:pPr lvl="0"/>
            <a:endParaRPr lang="da-DK" sz="2400" dirty="0">
              <a:latin typeface="Times New Roman" panose="02020603050405020304" pitchFamily="18" charset="0"/>
              <a:cs typeface="Times New Roman" panose="02020603050405020304" pitchFamily="18" charset="0"/>
            </a:endParaRPr>
          </a:p>
          <a:p>
            <a:pPr lvl="0"/>
            <a:endParaRPr lang="da-DK" sz="2400" dirty="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da-DK" sz="2400" dirty="0">
                <a:latin typeface="Times New Roman" panose="02020603050405020304" pitchFamily="18" charset="0"/>
                <a:cs typeface="Times New Roman" panose="02020603050405020304" pitchFamily="18" charset="0"/>
              </a:rPr>
              <a:t>Naturvidenskabeligt forløb</a:t>
            </a:r>
          </a:p>
          <a:p>
            <a:pPr marL="342900" lvl="0" indent="-342900">
              <a:buFont typeface="Arial" panose="020B0604020202020204" pitchFamily="34" charset="0"/>
              <a:buChar char="•"/>
            </a:pPr>
            <a:r>
              <a:rPr lang="da-DK" sz="2400" dirty="0">
                <a:latin typeface="Times New Roman" panose="02020603050405020304" pitchFamily="18" charset="0"/>
                <a:cs typeface="Times New Roman" panose="02020603050405020304" pitchFamily="18" charset="0"/>
              </a:rPr>
              <a:t>Produktudvikling </a:t>
            </a:r>
          </a:p>
          <a:p>
            <a:pPr marL="342900" lvl="0" indent="-342900">
              <a:buFont typeface="Arial" panose="020B0604020202020204" pitchFamily="34" charset="0"/>
              <a:buChar char="•"/>
            </a:pPr>
            <a:r>
              <a:rPr lang="da-DK" sz="2400" dirty="0">
                <a:latin typeface="Times New Roman" panose="02020603050405020304" pitchFamily="18" charset="0"/>
                <a:cs typeface="Times New Roman" panose="02020603050405020304" pitchFamily="18" charset="0"/>
              </a:rPr>
              <a:t>To eksaminer i uge 43- 44</a:t>
            </a:r>
          </a:p>
          <a:p>
            <a:pPr lvl="0"/>
            <a:endParaRPr lang="da-DK" sz="2100" dirty="0">
              <a:latin typeface="Gill Sans MT" pitchFamily="34" charset="0"/>
            </a:endParaRPr>
          </a:p>
          <a:p>
            <a:pPr lvl="0"/>
            <a:endParaRPr lang="da-DK" sz="2100" dirty="0">
              <a:latin typeface="Gill Sans MT" pitchFamily="34" charset="0"/>
            </a:endParaRPr>
          </a:p>
          <a:p>
            <a:pPr lvl="0"/>
            <a:endParaRPr lang="da-DK" sz="2100" dirty="0">
              <a:latin typeface="Gill Sans MT" pitchFamily="34" charset="0"/>
            </a:endParaRPr>
          </a:p>
        </p:txBody>
      </p:sp>
    </p:spTree>
    <p:extLst>
      <p:ext uri="{BB962C8B-B14F-4D97-AF65-F5344CB8AC3E}">
        <p14:creationId xmlns:p14="http://schemas.microsoft.com/office/powerpoint/2010/main" val="909647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 y="245777"/>
            <a:ext cx="9140382" cy="6348453"/>
          </a:xfrm>
          <a:prstGeom prst="rect">
            <a:avLst/>
          </a:prstGeom>
        </p:spPr>
      </p:pic>
      <p:sp>
        <p:nvSpPr>
          <p:cNvPr id="2" name="Titel 1"/>
          <p:cNvSpPr>
            <a:spLocks noGrp="1"/>
          </p:cNvSpPr>
          <p:nvPr>
            <p:ph type="title"/>
          </p:nvPr>
        </p:nvSpPr>
        <p:spPr>
          <a:xfrm>
            <a:off x="849740" y="504367"/>
            <a:ext cx="5251045" cy="1171859"/>
          </a:xfrm>
        </p:spPr>
        <p:txBody>
          <a:bodyPr>
            <a:normAutofit fontScale="90000"/>
          </a:bodyPr>
          <a:lstStyle/>
          <a:p>
            <a:pPr algn="l"/>
            <a:r>
              <a:rPr lang="da-DK" b="1" dirty="0">
                <a:latin typeface="Lettre Gothic Condensed Bold" pitchFamily="34" charset="0"/>
              </a:rPr>
              <a:t>Studieretninger på HTX</a:t>
            </a:r>
          </a:p>
        </p:txBody>
      </p:sp>
      <p:sp>
        <p:nvSpPr>
          <p:cNvPr id="8" name="Tekstfelt 7"/>
          <p:cNvSpPr txBox="1"/>
          <p:nvPr/>
        </p:nvSpPr>
        <p:spPr>
          <a:xfrm>
            <a:off x="962268" y="1723807"/>
            <a:ext cx="4885787" cy="1171859"/>
          </a:xfrm>
          <a:prstGeom prst="rect">
            <a:avLst/>
          </a:prstGeom>
          <a:solidFill>
            <a:schemeClr val="tx2">
              <a:lumMod val="40000"/>
              <a:lumOff val="60000"/>
            </a:schemeClr>
          </a:solidFill>
          <a:ln w="38100">
            <a:solidFill>
              <a:schemeClr val="tx2">
                <a:lumMod val="75000"/>
              </a:schemeClr>
            </a:solidFill>
          </a:ln>
        </p:spPr>
        <p:txBody>
          <a:bodyPr wrap="square" rtlCol="0">
            <a:spAutoFit/>
          </a:bodyPr>
          <a:lstStyle/>
          <a:p>
            <a:r>
              <a:rPr lang="da-DK" sz="2585" b="1" dirty="0">
                <a:solidFill>
                  <a:schemeClr val="bg1"/>
                </a:solidFill>
              </a:rPr>
              <a:t>LIFE SCIENCE</a:t>
            </a:r>
          </a:p>
          <a:p>
            <a:pPr marL="422041" indent="-422041">
              <a:buFont typeface="Arial" panose="020B0604020202020204" pitchFamily="34" charset="0"/>
              <a:buChar char="•"/>
            </a:pPr>
            <a:r>
              <a:rPr lang="da-DK" sz="2215" dirty="0">
                <a:solidFill>
                  <a:schemeClr val="bg1"/>
                </a:solidFill>
              </a:rPr>
              <a:t>Matematik A</a:t>
            </a:r>
          </a:p>
          <a:p>
            <a:pPr marL="422041" indent="-422041">
              <a:buFont typeface="Arial" panose="020B0604020202020204" pitchFamily="34" charset="0"/>
              <a:buChar char="•"/>
            </a:pPr>
            <a:r>
              <a:rPr lang="da-DK" sz="2215" dirty="0">
                <a:solidFill>
                  <a:schemeClr val="bg1"/>
                </a:solidFill>
              </a:rPr>
              <a:t>Biologi B</a:t>
            </a:r>
          </a:p>
        </p:txBody>
      </p:sp>
      <p:sp>
        <p:nvSpPr>
          <p:cNvPr id="9" name="Tekstfelt 8"/>
          <p:cNvSpPr txBox="1"/>
          <p:nvPr/>
        </p:nvSpPr>
        <p:spPr>
          <a:xfrm>
            <a:off x="973780" y="4845737"/>
            <a:ext cx="4885787" cy="1171859"/>
          </a:xfrm>
          <a:prstGeom prst="rect">
            <a:avLst/>
          </a:prstGeom>
          <a:solidFill>
            <a:schemeClr val="tx2">
              <a:lumMod val="40000"/>
              <a:lumOff val="60000"/>
            </a:schemeClr>
          </a:solidFill>
          <a:ln w="38100">
            <a:solidFill>
              <a:schemeClr val="tx2">
                <a:lumMod val="75000"/>
              </a:schemeClr>
            </a:solidFill>
          </a:ln>
        </p:spPr>
        <p:txBody>
          <a:bodyPr wrap="square" rtlCol="0">
            <a:spAutoFit/>
          </a:bodyPr>
          <a:lstStyle/>
          <a:p>
            <a:r>
              <a:rPr lang="da-DK" sz="2585" b="1" dirty="0">
                <a:solidFill>
                  <a:schemeClr val="bg1"/>
                </a:solidFill>
              </a:rPr>
              <a:t>TEKNOLOGI</a:t>
            </a:r>
          </a:p>
          <a:p>
            <a:pPr marL="422041" indent="-422041">
              <a:buFont typeface="Arial" panose="020B0604020202020204" pitchFamily="34" charset="0"/>
              <a:buChar char="•"/>
            </a:pPr>
            <a:r>
              <a:rPr lang="da-DK" sz="2215" dirty="0">
                <a:solidFill>
                  <a:schemeClr val="bg1"/>
                </a:solidFill>
              </a:rPr>
              <a:t>Teknologi A</a:t>
            </a:r>
          </a:p>
          <a:p>
            <a:pPr marL="422041" indent="-422041">
              <a:buFont typeface="Arial" panose="020B0604020202020204" pitchFamily="34" charset="0"/>
              <a:buChar char="•"/>
            </a:pPr>
            <a:r>
              <a:rPr lang="da-DK" sz="2215" dirty="0">
                <a:solidFill>
                  <a:schemeClr val="bg1"/>
                </a:solidFill>
              </a:rPr>
              <a:t>Design B</a:t>
            </a:r>
          </a:p>
        </p:txBody>
      </p:sp>
      <p:sp>
        <p:nvSpPr>
          <p:cNvPr id="10" name="Tekstfelt 9"/>
          <p:cNvSpPr txBox="1"/>
          <p:nvPr/>
        </p:nvSpPr>
        <p:spPr>
          <a:xfrm>
            <a:off x="962268" y="3224193"/>
            <a:ext cx="4897299" cy="1171859"/>
          </a:xfrm>
          <a:prstGeom prst="rect">
            <a:avLst/>
          </a:prstGeom>
          <a:solidFill>
            <a:schemeClr val="tx2">
              <a:lumMod val="40000"/>
              <a:lumOff val="60000"/>
            </a:schemeClr>
          </a:solidFill>
          <a:ln w="38100">
            <a:solidFill>
              <a:schemeClr val="tx2">
                <a:lumMod val="75000"/>
              </a:schemeClr>
            </a:solidFill>
          </a:ln>
        </p:spPr>
        <p:txBody>
          <a:bodyPr wrap="square" rtlCol="0">
            <a:spAutoFit/>
          </a:bodyPr>
          <a:lstStyle/>
          <a:p>
            <a:r>
              <a:rPr lang="da-DK" sz="2585" b="1" dirty="0">
                <a:solidFill>
                  <a:schemeClr val="bg1"/>
                </a:solidFill>
              </a:rPr>
              <a:t>COMPUTER SCIENCE</a:t>
            </a:r>
          </a:p>
          <a:p>
            <a:pPr marL="422041" indent="-422041">
              <a:buFont typeface="Arial" panose="020B0604020202020204" pitchFamily="34" charset="0"/>
              <a:buChar char="•"/>
            </a:pPr>
            <a:r>
              <a:rPr lang="da-DK" sz="2215" dirty="0">
                <a:solidFill>
                  <a:schemeClr val="bg1"/>
                </a:solidFill>
              </a:rPr>
              <a:t>Matematik A</a:t>
            </a:r>
          </a:p>
          <a:p>
            <a:pPr marL="422041" indent="-422041">
              <a:buFont typeface="Arial" panose="020B0604020202020204" pitchFamily="34" charset="0"/>
              <a:buChar char="•"/>
            </a:pPr>
            <a:r>
              <a:rPr lang="da-DK" sz="2215" dirty="0">
                <a:solidFill>
                  <a:schemeClr val="bg1"/>
                </a:solidFill>
              </a:rPr>
              <a:t>Informatik B</a:t>
            </a:r>
          </a:p>
        </p:txBody>
      </p:sp>
    </p:spTree>
    <p:extLst>
      <p:ext uri="{BB962C8B-B14F-4D97-AF65-F5344CB8AC3E}">
        <p14:creationId xmlns:p14="http://schemas.microsoft.com/office/powerpoint/2010/main" val="2650781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550" y="854437"/>
            <a:ext cx="6858000" cy="5143151"/>
          </a:xfrm>
          <a:prstGeom prst="rect">
            <a:avLst/>
          </a:prstGeom>
        </p:spPr>
      </p:pic>
      <p:sp>
        <p:nvSpPr>
          <p:cNvPr id="6" name="Titel 1"/>
          <p:cNvSpPr txBox="1">
            <a:spLocks/>
          </p:cNvSpPr>
          <p:nvPr/>
        </p:nvSpPr>
        <p:spPr>
          <a:xfrm>
            <a:off x="1331641" y="1322766"/>
            <a:ext cx="4482498"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da-DK" altLang="da-DK" sz="2100" dirty="0"/>
          </a:p>
        </p:txBody>
      </p:sp>
      <p:sp>
        <p:nvSpPr>
          <p:cNvPr id="7" name="Titel 1"/>
          <p:cNvSpPr txBox="1">
            <a:spLocks/>
          </p:cNvSpPr>
          <p:nvPr/>
        </p:nvSpPr>
        <p:spPr>
          <a:xfrm>
            <a:off x="1709682" y="5157192"/>
            <a:ext cx="3113454" cy="209178"/>
          </a:xfrm>
          <a:prstGeom prst="rect">
            <a:avLst/>
          </a:prstGeom>
        </p:spPr>
        <p:txBody>
          <a:bodyPr vert="horz" lIns="68580" tIns="34290" rIns="68580" bIns="3429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da-DK" altLang="da-DK" sz="2100" dirty="0"/>
          </a:p>
        </p:txBody>
      </p:sp>
      <p:sp>
        <p:nvSpPr>
          <p:cNvPr id="3" name="Rektangel 2"/>
          <p:cNvSpPr/>
          <p:nvPr/>
        </p:nvSpPr>
        <p:spPr>
          <a:xfrm>
            <a:off x="1115616" y="854437"/>
            <a:ext cx="3707520" cy="4832092"/>
          </a:xfrm>
          <a:prstGeom prst="rect">
            <a:avLst/>
          </a:prstGeom>
        </p:spPr>
        <p:txBody>
          <a:bodyPr wrap="square">
            <a:spAutoFit/>
          </a:bodyPr>
          <a:lstStyle/>
          <a:p>
            <a:pPr lvl="0"/>
            <a:r>
              <a:rPr lang="da-DK" sz="2800" b="1" dirty="0">
                <a:latin typeface="Times New Roman" panose="02020603050405020304" pitchFamily="18" charset="0"/>
                <a:cs typeface="Times New Roman" panose="02020603050405020304" pitchFamily="18" charset="0"/>
              </a:rPr>
              <a:t>STUDIERETNINGS-FORLØB</a:t>
            </a:r>
          </a:p>
          <a:p>
            <a:pPr lvl="0"/>
            <a:endParaRPr lang="da-DK" sz="2100" dirty="0">
              <a:latin typeface="Times New Roman" panose="02020603050405020304" pitchFamily="18" charset="0"/>
              <a:cs typeface="Times New Roman" panose="02020603050405020304" pitchFamily="18" charset="0"/>
            </a:endParaRPr>
          </a:p>
          <a:p>
            <a:pPr lvl="0"/>
            <a:r>
              <a:rPr lang="da-DK" sz="2100" dirty="0">
                <a:latin typeface="Times New Roman" panose="02020603050405020304" pitchFamily="18" charset="0"/>
                <a:cs typeface="Times New Roman" panose="02020603050405020304" pitchFamily="18" charset="0"/>
              </a:rPr>
              <a:t>2 ¾  års Studieretningsforløb</a:t>
            </a:r>
          </a:p>
          <a:p>
            <a:pPr lvl="0"/>
            <a:endParaRPr lang="da-DK" sz="2100" dirty="0">
              <a:latin typeface="Times New Roman" panose="02020603050405020304" pitchFamily="18" charset="0"/>
              <a:cs typeface="Times New Roman" panose="02020603050405020304" pitchFamily="18" charset="0"/>
            </a:endParaRPr>
          </a:p>
          <a:p>
            <a:pPr lvl="0">
              <a:buFont typeface="Arial" pitchFamily="34" charset="0"/>
              <a:buChar char="•"/>
            </a:pPr>
            <a:r>
              <a:rPr lang="da-DK" sz="2100" dirty="0">
                <a:latin typeface="Times New Roman" panose="02020603050405020304" pitchFamily="18" charset="0"/>
                <a:cs typeface="Times New Roman" panose="02020603050405020304" pitchFamily="18" charset="0"/>
              </a:rPr>
              <a:t> Obligatoriske fag</a:t>
            </a:r>
          </a:p>
          <a:p>
            <a:pPr lvl="0">
              <a:buFont typeface="Arial" pitchFamily="34" charset="0"/>
              <a:buChar char="•"/>
            </a:pPr>
            <a:r>
              <a:rPr lang="da-DK" sz="2100" dirty="0">
                <a:latin typeface="Times New Roman" panose="02020603050405020304" pitchFamily="18" charset="0"/>
                <a:cs typeface="Times New Roman" panose="02020603050405020304" pitchFamily="18" charset="0"/>
              </a:rPr>
              <a:t> Studieretningsfag </a:t>
            </a:r>
          </a:p>
          <a:p>
            <a:pPr lvl="0">
              <a:buFont typeface="Arial" pitchFamily="34" charset="0"/>
              <a:buChar char="•"/>
            </a:pPr>
            <a:r>
              <a:rPr lang="da-DK" sz="2100" dirty="0">
                <a:latin typeface="Times New Roman" panose="02020603050405020304" pitchFamily="18" charset="0"/>
                <a:cs typeface="Times New Roman" panose="02020603050405020304" pitchFamily="18" charset="0"/>
              </a:rPr>
              <a:t>  Valgfag</a:t>
            </a:r>
          </a:p>
          <a:p>
            <a:pPr lvl="0">
              <a:buFont typeface="Arial" pitchFamily="34" charset="0"/>
              <a:buChar char="•"/>
            </a:pPr>
            <a:r>
              <a:rPr lang="da-DK" sz="2100" dirty="0">
                <a:latin typeface="Times New Roman" panose="02020603050405020304" pitchFamily="18" charset="0"/>
                <a:cs typeface="Times New Roman" panose="02020603050405020304" pitchFamily="18" charset="0"/>
              </a:rPr>
              <a:t> Puljetimer </a:t>
            </a:r>
          </a:p>
          <a:p>
            <a:pPr lvl="0">
              <a:buFont typeface="Arial" pitchFamily="34" charset="0"/>
              <a:buChar char="•"/>
            </a:pPr>
            <a:r>
              <a:rPr lang="da-DK" sz="2100" dirty="0">
                <a:latin typeface="Times New Roman" panose="02020603050405020304" pitchFamily="18" charset="0"/>
                <a:cs typeface="Times New Roman" panose="02020603050405020304" pitchFamily="18" charset="0"/>
              </a:rPr>
              <a:t> SOP</a:t>
            </a:r>
          </a:p>
          <a:p>
            <a:pPr lvl="0">
              <a:buFont typeface="Arial" pitchFamily="34" charset="0"/>
              <a:buChar char="•"/>
            </a:pPr>
            <a:endParaRPr lang="da-DK" sz="2100" dirty="0">
              <a:latin typeface="Times New Roman" panose="02020603050405020304" pitchFamily="18" charset="0"/>
              <a:cs typeface="Times New Roman" panose="02020603050405020304" pitchFamily="18" charset="0"/>
            </a:endParaRPr>
          </a:p>
          <a:p>
            <a:pPr lvl="0">
              <a:buFont typeface="Arial" pitchFamily="34" charset="0"/>
              <a:buChar char="•"/>
            </a:pPr>
            <a:endParaRPr lang="da-DK" sz="2100" dirty="0">
              <a:latin typeface="Times New Roman" panose="02020603050405020304" pitchFamily="18" charset="0"/>
              <a:cs typeface="Times New Roman" panose="02020603050405020304" pitchFamily="18" charset="0"/>
            </a:endParaRPr>
          </a:p>
          <a:p>
            <a:pPr lvl="0">
              <a:buFont typeface="Arial" pitchFamily="34" charset="0"/>
              <a:buChar char="•"/>
            </a:pPr>
            <a:r>
              <a:rPr lang="da-DK" sz="2100" b="1" dirty="0">
                <a:latin typeface="Times New Roman" panose="02020603050405020304" pitchFamily="18" charset="0"/>
                <a:cs typeface="Times New Roman" panose="02020603050405020304" pitchFamily="18" charset="0"/>
              </a:rPr>
              <a:t>Forældremøde d. 7. december kl. 19 – 21. </a:t>
            </a:r>
          </a:p>
        </p:txBody>
      </p:sp>
    </p:spTree>
    <p:extLst>
      <p:ext uri="{BB962C8B-B14F-4D97-AF65-F5344CB8AC3E}">
        <p14:creationId xmlns:p14="http://schemas.microsoft.com/office/powerpoint/2010/main" val="191844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Pictures\HHXHTX\HHX-HTX baggrunde2012_Side_3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kstboks 2"/>
          <p:cNvSpPr txBox="1"/>
          <p:nvPr/>
        </p:nvSpPr>
        <p:spPr>
          <a:xfrm>
            <a:off x="683568" y="764704"/>
            <a:ext cx="4680520" cy="4893647"/>
          </a:xfrm>
          <a:prstGeom prst="rect">
            <a:avLst/>
          </a:prstGeom>
          <a:noFill/>
        </p:spPr>
        <p:txBody>
          <a:bodyPr wrap="square" rtlCol="0">
            <a:spAutoFit/>
          </a:bodyPr>
          <a:lstStyle/>
          <a:p>
            <a:pPr algn="ctr"/>
            <a:r>
              <a:rPr lang="da-DK" altLang="da-DK" sz="3600" b="1" dirty="0">
                <a:latin typeface="Times New Roman" panose="02020603050405020304" pitchFamily="18" charset="0"/>
                <a:cs typeface="Times New Roman" panose="02020603050405020304" pitchFamily="18" charset="0"/>
              </a:rPr>
              <a:t>At være gymnasieelev</a:t>
            </a:r>
          </a:p>
          <a:p>
            <a:pPr algn="ctr"/>
            <a:r>
              <a:rPr lang="da-DK" altLang="da-DK" sz="2400" b="1" dirty="0">
                <a:latin typeface="Times New Roman" panose="02020603050405020304" pitchFamily="18" charset="0"/>
                <a:cs typeface="Times New Roman" panose="02020603050405020304" pitchFamily="18" charset="0"/>
              </a:rPr>
              <a:t>- hjælp dem godt på vej</a:t>
            </a:r>
          </a:p>
          <a:p>
            <a:endParaRPr lang="da-DK" altLang="da-DK" sz="2800" dirty="0">
              <a:latin typeface="Times New Roman" panose="02020603050405020304" pitchFamily="18" charset="0"/>
              <a:cs typeface="Times New Roman" panose="02020603050405020304" pitchFamily="18" charset="0"/>
            </a:endParaRPr>
          </a:p>
          <a:p>
            <a:pPr algn="ctr"/>
            <a:r>
              <a:rPr lang="da-DK" altLang="da-DK" sz="2800" dirty="0">
                <a:latin typeface="Times New Roman" panose="02020603050405020304" pitchFamily="18" charset="0"/>
                <a:cs typeface="Times New Roman" panose="02020603050405020304" pitchFamily="18" charset="0"/>
              </a:rPr>
              <a:t>Aktiv, nysgerrig, vågen</a:t>
            </a:r>
          </a:p>
          <a:p>
            <a:pPr algn="ctr"/>
            <a:endParaRPr lang="da-DK" altLang="da-DK" sz="2800" dirty="0">
              <a:latin typeface="Times New Roman" panose="02020603050405020304" pitchFamily="18" charset="0"/>
              <a:cs typeface="Times New Roman" panose="02020603050405020304" pitchFamily="18" charset="0"/>
              <a:sym typeface="Wingdings" pitchFamily="2" charset="2"/>
            </a:endParaRPr>
          </a:p>
          <a:p>
            <a:pPr algn="ctr"/>
            <a:r>
              <a:rPr lang="da-DK" altLang="da-DK" sz="2800" dirty="0">
                <a:latin typeface="Times New Roman" panose="02020603050405020304" pitchFamily="18" charset="0"/>
                <a:cs typeface="Times New Roman" panose="02020603050405020304" pitchFamily="18" charset="0"/>
                <a:sym typeface="Wingdings" pitchFamily="2" charset="2"/>
              </a:rPr>
              <a:t>Stil spørgsmål</a:t>
            </a:r>
          </a:p>
          <a:p>
            <a:pPr algn="ctr"/>
            <a:endParaRPr lang="da-DK" altLang="da-DK" sz="2800" dirty="0">
              <a:latin typeface="Times New Roman" panose="02020603050405020304" pitchFamily="18" charset="0"/>
              <a:cs typeface="Times New Roman" panose="02020603050405020304" pitchFamily="18" charset="0"/>
              <a:sym typeface="Wingdings" pitchFamily="2" charset="2"/>
            </a:endParaRPr>
          </a:p>
          <a:p>
            <a:pPr algn="ctr"/>
            <a:r>
              <a:rPr lang="da-DK" altLang="da-DK" sz="2800" dirty="0">
                <a:latin typeface="Times New Roman" panose="02020603050405020304" pitchFamily="18" charset="0"/>
                <a:cs typeface="Times New Roman" panose="02020603050405020304" pitchFamily="18" charset="0"/>
                <a:sym typeface="Wingdings" pitchFamily="2" charset="2"/>
              </a:rPr>
              <a:t>Få struktur på hverdagen</a:t>
            </a:r>
          </a:p>
          <a:p>
            <a:pPr algn="ctr"/>
            <a:r>
              <a:rPr lang="da-DK" altLang="da-DK" sz="2800" dirty="0">
                <a:latin typeface="Times New Roman" panose="02020603050405020304" pitchFamily="18" charset="0"/>
                <a:cs typeface="Times New Roman" panose="02020603050405020304" pitchFamily="18" charset="0"/>
                <a:sym typeface="Wingdings" pitchFamily="2" charset="2"/>
              </a:rPr>
              <a:t>(arbejde/fritid)</a:t>
            </a:r>
          </a:p>
          <a:p>
            <a:pPr algn="ctr"/>
            <a:endParaRPr lang="da-DK" altLang="da-DK" sz="2800" dirty="0">
              <a:latin typeface="Times New Roman" panose="02020603050405020304" pitchFamily="18" charset="0"/>
              <a:cs typeface="Times New Roman" panose="02020603050405020304" pitchFamily="18" charset="0"/>
              <a:sym typeface="Wingdings" pitchFamily="2" charset="2"/>
            </a:endParaRPr>
          </a:p>
          <a:p>
            <a:pPr algn="ctr"/>
            <a:r>
              <a:rPr lang="da-DK" altLang="da-DK" sz="2800" dirty="0">
                <a:latin typeface="Times New Roman" panose="02020603050405020304" pitchFamily="18" charset="0"/>
                <a:cs typeface="Times New Roman" panose="02020603050405020304" pitchFamily="18" charset="0"/>
                <a:sym typeface="Wingdings" pitchFamily="2" charset="2"/>
              </a:rPr>
              <a:t>Lektier / Lectio</a:t>
            </a:r>
          </a:p>
        </p:txBody>
      </p:sp>
    </p:spTree>
    <p:extLst>
      <p:ext uri="{BB962C8B-B14F-4D97-AF65-F5344CB8AC3E}">
        <p14:creationId xmlns:p14="http://schemas.microsoft.com/office/powerpoint/2010/main" val="1585162127"/>
      </p:ext>
    </p:extLst>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1987</TotalTime>
  <Words>536</Words>
  <Application>Microsoft Office PowerPoint</Application>
  <PresentationFormat>Skærmshow (4:3)</PresentationFormat>
  <Paragraphs>129</Paragraphs>
  <Slides>20</Slides>
  <Notes>2</Notes>
  <HiddenSlides>0</HiddenSlides>
  <MMClips>0</MMClips>
  <ScaleCrop>false</ScaleCrop>
  <HeadingPairs>
    <vt:vector size="6" baseType="variant">
      <vt:variant>
        <vt:lpstr>Benyttede skrifttyper</vt:lpstr>
      </vt:variant>
      <vt:variant>
        <vt:i4>9</vt:i4>
      </vt:variant>
      <vt:variant>
        <vt:lpstr>Tema</vt:lpstr>
      </vt:variant>
      <vt:variant>
        <vt:i4>2</vt:i4>
      </vt:variant>
      <vt:variant>
        <vt:lpstr>Slidetitler</vt:lpstr>
      </vt:variant>
      <vt:variant>
        <vt:i4>20</vt:i4>
      </vt:variant>
    </vt:vector>
  </HeadingPairs>
  <TitlesOfParts>
    <vt:vector size="31" baseType="lpstr">
      <vt:lpstr>Arial</vt:lpstr>
      <vt:lpstr>Calibri</vt:lpstr>
      <vt:lpstr>Calibri Light</vt:lpstr>
      <vt:lpstr>Gill Sans MT</vt:lpstr>
      <vt:lpstr>Lettre Gothic</vt:lpstr>
      <vt:lpstr>Lettre Gothic Condensed Bold</vt:lpstr>
      <vt:lpstr>Lettre Gothic DemiBold</vt:lpstr>
      <vt:lpstr>Times New Roman</vt:lpstr>
      <vt:lpstr>Wingdings</vt:lpstr>
      <vt:lpstr>Kontortema</vt:lpstr>
      <vt:lpstr>Office-tema</vt:lpstr>
      <vt:lpstr>Velkommen til HTX  Det Tekniske Gymnasium</vt:lpstr>
      <vt:lpstr>Program</vt:lpstr>
      <vt:lpstr>          HTX</vt:lpstr>
      <vt:lpstr>HTX Obligatorisk fag</vt:lpstr>
      <vt:lpstr>PowerPoint-præsentation</vt:lpstr>
      <vt:lpstr>PowerPoint-præsentation</vt:lpstr>
      <vt:lpstr>Studieretninger på HTX</vt:lpstr>
      <vt:lpstr>PowerPoint-præsentation</vt:lpstr>
      <vt:lpstr>PowerPoint-præsentation</vt:lpstr>
      <vt:lpstr>PowerPoint-præsentation</vt:lpstr>
      <vt:lpstr>PowerPoint-præsentation</vt:lpstr>
      <vt:lpstr>PowerPoint-præsentation</vt:lpstr>
      <vt:lpstr>Studievejledningen lokale 2.105 Claus Steenberg ( - og Bente Dohn)</vt:lpstr>
      <vt:lpstr>SPS Specialpædagogisk støtte Hjælpemidler  studiestøttetimer </vt:lpstr>
      <vt:lpstr>PowerPoint-præsentation</vt:lpstr>
      <vt:lpstr>God sommerferie</vt:lpstr>
      <vt:lpstr>Fællesskaberne </vt:lpstr>
      <vt:lpstr>Tobaksfri skole </vt:lpstr>
      <vt:lpstr>PowerPoint-præsentation</vt:lpstr>
      <vt:lpstr>Dialog og tilbud om hjælp til ryge – eller nikotinstop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xp</dc:creator>
  <cp:lastModifiedBy>Ann Due (ad.cb - Uddannelsesleder - CB)</cp:lastModifiedBy>
  <cp:revision>106</cp:revision>
  <dcterms:created xsi:type="dcterms:W3CDTF">2013-11-17T18:52:47Z</dcterms:created>
  <dcterms:modified xsi:type="dcterms:W3CDTF">2021-06-28T14:37:54Z</dcterms:modified>
</cp:coreProperties>
</file>