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35" r:id="rId3"/>
    <p:sldId id="273" r:id="rId4"/>
    <p:sldId id="438" r:id="rId5"/>
    <p:sldId id="372" r:id="rId6"/>
    <p:sldId id="333" r:id="rId7"/>
    <p:sldId id="358" r:id="rId8"/>
    <p:sldId id="357" r:id="rId9"/>
    <p:sldId id="337" r:id="rId10"/>
    <p:sldId id="465" r:id="rId11"/>
    <p:sldId id="467" r:id="rId12"/>
    <p:sldId id="468" r:id="rId13"/>
    <p:sldId id="356" r:id="rId14"/>
    <p:sldId id="355" r:id="rId15"/>
    <p:sldId id="463" r:id="rId16"/>
    <p:sldId id="466" r:id="rId17"/>
    <p:sldId id="362" r:id="rId18"/>
    <p:sldId id="407" r:id="rId19"/>
    <p:sldId id="257" r:id="rId20"/>
    <p:sldId id="258" r:id="rId21"/>
    <p:sldId id="259" r:id="rId22"/>
    <p:sldId id="260" r:id="rId2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Due" initials="AD" lastIdx="0" clrIdx="0">
    <p:extLst>
      <p:ext uri="{19B8F6BF-5375-455C-9EA6-DF929625EA0E}">
        <p15:presenceInfo xmlns:p15="http://schemas.microsoft.com/office/powerpoint/2012/main" userId="S-1-5-21-36725552-3246625022-33301078-663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68" d="100"/>
          <a:sy n="68" d="100"/>
        </p:scale>
        <p:origin x="15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98A6D-CF75-4FD0-92DF-E240CA658675}" type="datetimeFigureOut">
              <a:rPr lang="da-DK" smtClean="0"/>
              <a:t>28-06-2021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388E3-561D-49DD-B3B3-659F3EF8107D}" type="slidenum">
              <a:rPr lang="da-DK" smtClean="0"/>
              <a:t>‹nr.›</a:t>
            </a:fld>
            <a:endParaRPr lang="da-DK"/>
          </a:p>
        </p:txBody>
      </p:sp>
    </p:spTree>
    <p:extLst>
      <p:ext uri="{BB962C8B-B14F-4D97-AF65-F5344CB8AC3E}">
        <p14:creationId xmlns:p14="http://schemas.microsoft.com/office/powerpoint/2010/main" val="37668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2</a:t>
            </a:fld>
            <a:endParaRPr lang="da-DK"/>
          </a:p>
        </p:txBody>
      </p:sp>
    </p:spTree>
    <p:extLst>
      <p:ext uri="{BB962C8B-B14F-4D97-AF65-F5344CB8AC3E}">
        <p14:creationId xmlns:p14="http://schemas.microsoft.com/office/powerpoint/2010/main" val="275499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3</a:t>
            </a:fld>
            <a:endParaRPr lang="da-DK"/>
          </a:p>
        </p:txBody>
      </p:sp>
    </p:spTree>
    <p:extLst>
      <p:ext uri="{BB962C8B-B14F-4D97-AF65-F5344CB8AC3E}">
        <p14:creationId xmlns:p14="http://schemas.microsoft.com/office/powerpoint/2010/main" val="131843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4</a:t>
            </a:fld>
            <a:endParaRPr lang="da-DK"/>
          </a:p>
        </p:txBody>
      </p:sp>
    </p:spTree>
    <p:extLst>
      <p:ext uri="{BB962C8B-B14F-4D97-AF65-F5344CB8AC3E}">
        <p14:creationId xmlns:p14="http://schemas.microsoft.com/office/powerpoint/2010/main" val="5633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9</a:t>
            </a:fld>
            <a:endParaRPr lang="da-DK"/>
          </a:p>
        </p:txBody>
      </p:sp>
    </p:spTree>
    <p:extLst>
      <p:ext uri="{BB962C8B-B14F-4D97-AF65-F5344CB8AC3E}">
        <p14:creationId xmlns:p14="http://schemas.microsoft.com/office/powerpoint/2010/main" val="275499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142077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70004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46366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27333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262949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0895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08486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629842" y="2505075"/>
            <a:ext cx="3868340"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4629150" y="2505075"/>
            <a:ext cx="3887391"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79E4DE0-4F7F-4ED9-9BB6-25C603C40D9B}" type="datetimeFigureOut">
              <a:rPr lang="da-DK" smtClean="0"/>
              <a:t>28-06-2021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423311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079E4DE0-4F7F-4ED9-9BB6-25C603C40D9B}" type="datetimeFigureOut">
              <a:rPr lang="da-DK" smtClean="0"/>
              <a:t>28-06-2021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383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E4DE0-4F7F-4ED9-9BB6-25C603C40D9B}" type="datetimeFigureOut">
              <a:rPr lang="da-DK" smtClean="0"/>
              <a:t>28-06-2021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37129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68628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77717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345588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67757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98921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113557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26041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5072491-D390-40E1-BDB8-DF1D6F7A839C}" type="datetimeFigureOut">
              <a:rPr lang="da-DK" smtClean="0"/>
              <a:t>28-06-2021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14011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5072491-D390-40E1-BDB8-DF1D6F7A839C}" type="datetimeFigureOut">
              <a:rPr lang="da-DK" smtClean="0"/>
              <a:t>28-06-2021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24331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5072491-D390-40E1-BDB8-DF1D6F7A839C}" type="datetimeFigureOut">
              <a:rPr lang="da-DK" smtClean="0"/>
              <a:t>28-06-2021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40017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38593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49564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72491-D390-40E1-BDB8-DF1D6F7A839C}" type="datetimeFigureOut">
              <a:rPr lang="da-DK" smtClean="0"/>
              <a:t>28-06-2021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A72B8-7A2D-4DF6-AF26-04024E13C72F}" type="slidenum">
              <a:rPr lang="da-DK" smtClean="0"/>
              <a:t>‹nr.›</a:t>
            </a:fld>
            <a:endParaRPr lang="da-DK"/>
          </a:p>
        </p:txBody>
      </p:sp>
    </p:spTree>
    <p:extLst>
      <p:ext uri="{BB962C8B-B14F-4D97-AF65-F5344CB8AC3E}">
        <p14:creationId xmlns:p14="http://schemas.microsoft.com/office/powerpoint/2010/main" val="212319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E4DE0-4F7F-4ED9-9BB6-25C603C40D9B}" type="datetimeFigureOut">
              <a:rPr lang="da-DK" smtClean="0"/>
              <a:t>28-06-2021</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24D9-C304-4AC9-82B4-B39806FB4AA7}" type="slidenum">
              <a:rPr lang="da-DK" smtClean="0"/>
              <a:t>‹nr.›</a:t>
            </a:fld>
            <a:endParaRPr lang="da-DK"/>
          </a:p>
        </p:txBody>
      </p:sp>
    </p:spTree>
    <p:extLst>
      <p:ext uri="{BB962C8B-B14F-4D97-AF65-F5344CB8AC3E}">
        <p14:creationId xmlns:p14="http://schemas.microsoft.com/office/powerpoint/2010/main" val="279212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CH3qkk_tcM&amp;feature=youtu.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latin typeface="Times New Roman" panose="02020603050405020304" pitchFamily="18" charset="0"/>
                <a:cs typeface="Times New Roman" panose="02020603050405020304" pitchFamily="18" charset="0"/>
              </a:rPr>
              <a:t>Velkommen til HHX </a:t>
            </a:r>
            <a:br>
              <a:rPr lang="da-DK" dirty="0">
                <a:latin typeface="Times New Roman" panose="02020603050405020304" pitchFamily="18" charset="0"/>
                <a:cs typeface="Times New Roman" panose="02020603050405020304" pitchFamily="18" charset="0"/>
              </a:rPr>
            </a:br>
            <a:r>
              <a:rPr lang="da-DK" dirty="0">
                <a:latin typeface="Times New Roman" panose="02020603050405020304" pitchFamily="18" charset="0"/>
                <a:cs typeface="Times New Roman" panose="02020603050405020304" pitchFamily="18" charset="0"/>
              </a:rPr>
              <a:t>Det Merkantile Gymnasium </a:t>
            </a:r>
          </a:p>
        </p:txBody>
      </p:sp>
      <p:pic>
        <p:nvPicPr>
          <p:cNvPr id="11" name="Pladsholder til indhold 10">
            <a:extLst>
              <a:ext uri="{FF2B5EF4-FFF2-40B4-BE49-F238E27FC236}">
                <a16:creationId xmlns:a16="http://schemas.microsoft.com/office/drawing/2014/main" id="{ED526DDE-29C3-4423-9CF0-A70E49F8BA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401685" cy="4801264"/>
          </a:xfrm>
        </p:spPr>
      </p:pic>
    </p:spTree>
    <p:extLst>
      <p:ext uri="{BB962C8B-B14F-4D97-AF65-F5344CB8AC3E}">
        <p14:creationId xmlns:p14="http://schemas.microsoft.com/office/powerpoint/2010/main" val="289867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76CD7C4-4AC1-4E8C-BA09-646AAE9E2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956" y="3140968"/>
            <a:ext cx="4956043" cy="3717032"/>
          </a:xfrm>
          <a:prstGeom prst="rect">
            <a:avLst/>
          </a:prstGeom>
        </p:spPr>
      </p:pic>
      <p:pic>
        <p:nvPicPr>
          <p:cNvPr id="7" name="Billede 6">
            <a:extLst>
              <a:ext uri="{FF2B5EF4-FFF2-40B4-BE49-F238E27FC236}">
                <a16:creationId xmlns:a16="http://schemas.microsoft.com/office/drawing/2014/main" id="{7CF24FBC-5CEA-4938-A991-A0F801F99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3" y="0"/>
            <a:ext cx="5364088" cy="3717033"/>
          </a:xfrm>
          <a:prstGeom prst="rect">
            <a:avLst/>
          </a:prstGeom>
        </p:spPr>
      </p:pic>
      <p:pic>
        <p:nvPicPr>
          <p:cNvPr id="8" name="Billede 7">
            <a:extLst>
              <a:ext uri="{FF2B5EF4-FFF2-40B4-BE49-F238E27FC236}">
                <a16:creationId xmlns:a16="http://schemas.microsoft.com/office/drawing/2014/main" id="{18967996-C471-46FE-9567-48C03E450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1715" y="2848142"/>
            <a:ext cx="3992922" cy="4196355"/>
          </a:xfrm>
          <a:prstGeom prst="rect">
            <a:avLst/>
          </a:prstGeom>
        </p:spPr>
      </p:pic>
      <p:pic>
        <p:nvPicPr>
          <p:cNvPr id="10" name="Picture 2" descr="Kan være et billede af 2 personer, farvand og natur">
            <a:extLst>
              <a:ext uri="{FF2B5EF4-FFF2-40B4-BE49-F238E27FC236}">
                <a16:creationId xmlns:a16="http://schemas.microsoft.com/office/drawing/2014/main" id="{3432AAED-7B2C-4DA5-B9AC-AA4E6B35C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3923928" cy="378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5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24650C4-15E9-49CB-BDAC-AD5BC99A4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ktangel 3">
            <a:extLst>
              <a:ext uri="{FF2B5EF4-FFF2-40B4-BE49-F238E27FC236}">
                <a16:creationId xmlns:a16="http://schemas.microsoft.com/office/drawing/2014/main" id="{6EFDB6F2-755E-41DB-A7A8-E7ED251CEE80}"/>
              </a:ext>
            </a:extLst>
          </p:cNvPr>
          <p:cNvSpPr/>
          <p:nvPr/>
        </p:nvSpPr>
        <p:spPr>
          <a:xfrm>
            <a:off x="755576" y="4077071"/>
            <a:ext cx="6102424" cy="1569660"/>
          </a:xfrm>
          <a:prstGeom prst="rect">
            <a:avLst/>
          </a:prstGeom>
        </p:spPr>
        <p:txBody>
          <a:bodyPr wrap="square">
            <a:spAutoFit/>
          </a:bodyPr>
          <a:lstStyle/>
          <a:p>
            <a:r>
              <a:rPr lang="da-DK" sz="3200" b="1" dirty="0">
                <a:solidFill>
                  <a:schemeClr val="bg1"/>
                </a:solidFill>
              </a:rPr>
              <a:t>Studieture: </a:t>
            </a:r>
          </a:p>
          <a:p>
            <a:r>
              <a:rPr lang="da-DK" sz="3200" b="1" dirty="0">
                <a:solidFill>
                  <a:schemeClr val="bg1"/>
                </a:solidFill>
              </a:rPr>
              <a:t>2g Udenlandsrejse i uge 41</a:t>
            </a:r>
          </a:p>
          <a:p>
            <a:r>
              <a:rPr lang="da-DK" sz="3200" b="1" dirty="0">
                <a:solidFill>
                  <a:schemeClr val="bg1"/>
                </a:solidFill>
              </a:rPr>
              <a:t>3g København i november</a:t>
            </a:r>
          </a:p>
        </p:txBody>
      </p:sp>
    </p:spTree>
    <p:extLst>
      <p:ext uri="{BB962C8B-B14F-4D97-AF65-F5344CB8AC3E}">
        <p14:creationId xmlns:p14="http://schemas.microsoft.com/office/powerpoint/2010/main" val="288219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94949"/>
            <a:ext cx="7886700" cy="1325563"/>
          </a:xfrm>
        </p:spPr>
        <p:txBody>
          <a:bodyPr>
            <a:normAutofit fontScale="90000"/>
          </a:bodyPr>
          <a:lstStyle/>
          <a:p>
            <a:pPr algn="ctr"/>
            <a:r>
              <a:rPr lang="da-DK" b="1" dirty="0">
                <a:latin typeface="Times New Roman" panose="02020603050405020304" pitchFamily="18" charset="0"/>
                <a:cs typeface="Times New Roman" panose="02020603050405020304" pitchFamily="18" charset="0"/>
              </a:rPr>
              <a:t>Studievejledningen</a:t>
            </a:r>
            <a:br>
              <a:rPr lang="da-DK" b="1" dirty="0">
                <a:latin typeface="Times New Roman" panose="02020603050405020304" pitchFamily="18" charset="0"/>
                <a:cs typeface="Times New Roman" panose="02020603050405020304" pitchFamily="18" charset="0"/>
              </a:rPr>
            </a:br>
            <a:r>
              <a:rPr lang="da-DK" sz="3100" b="1" dirty="0">
                <a:latin typeface="Times New Roman" panose="02020603050405020304" pitchFamily="18" charset="0"/>
                <a:cs typeface="Times New Roman" panose="02020603050405020304" pitchFamily="18" charset="0"/>
              </a:rPr>
              <a:t>lokale 2.105</a:t>
            </a:r>
            <a:br>
              <a:rPr lang="da-DK" sz="3100" b="1" dirty="0">
                <a:latin typeface="Times New Roman" panose="02020603050405020304" pitchFamily="18" charset="0"/>
                <a:cs typeface="Times New Roman" panose="02020603050405020304" pitchFamily="18" charset="0"/>
              </a:rPr>
            </a:br>
            <a:r>
              <a:rPr lang="da-DK" sz="3100" b="1" dirty="0">
                <a:latin typeface="Times New Roman" panose="02020603050405020304" pitchFamily="18" charset="0"/>
                <a:cs typeface="Times New Roman" panose="02020603050405020304" pitchFamily="18" charset="0"/>
              </a:rPr>
              <a:t>Claus Steenberg og Bente Dohn</a:t>
            </a:r>
          </a:p>
        </p:txBody>
      </p:sp>
      <p:sp>
        <p:nvSpPr>
          <p:cNvPr id="3" name="Pladsholder til indhold 2"/>
          <p:cNvSpPr>
            <a:spLocks noGrp="1"/>
          </p:cNvSpPr>
          <p:nvPr>
            <p:ph idx="1"/>
          </p:nvPr>
        </p:nvSpPr>
        <p:spPr>
          <a:xfrm>
            <a:off x="628650" y="2204864"/>
            <a:ext cx="7886700" cy="4248471"/>
          </a:xfrm>
        </p:spPr>
        <p:txBody>
          <a:bodyPr/>
          <a:lstStyle/>
          <a:p>
            <a:r>
              <a:rPr lang="da-DK" dirty="0">
                <a:latin typeface="Times New Roman" panose="02020603050405020304" pitchFamily="18" charset="0"/>
                <a:cs typeface="Times New Roman" panose="02020603050405020304" pitchFamily="18" charset="0"/>
              </a:rPr>
              <a:t>Samtaler om stort og småt</a:t>
            </a:r>
          </a:p>
          <a:p>
            <a:r>
              <a:rPr lang="da-DK" dirty="0">
                <a:latin typeface="Times New Roman" panose="02020603050405020304" pitchFamily="18" charset="0"/>
                <a:cs typeface="Times New Roman" panose="02020603050405020304" pitchFamily="18" charset="0"/>
              </a:rPr>
              <a:t>Fravær og afleveringer</a:t>
            </a:r>
          </a:p>
          <a:p>
            <a:r>
              <a:rPr lang="da-DK" dirty="0">
                <a:latin typeface="Times New Roman" panose="02020603050405020304" pitchFamily="18" charset="0"/>
                <a:cs typeface="Times New Roman" panose="02020603050405020304" pitchFamily="18" charset="0"/>
              </a:rPr>
              <a:t>Valg af studieretning og valgfag</a:t>
            </a:r>
          </a:p>
          <a:p>
            <a:r>
              <a:rPr lang="da-DK" dirty="0">
                <a:latin typeface="Times New Roman" panose="02020603050405020304" pitchFamily="18" charset="0"/>
                <a:cs typeface="Times New Roman" panose="02020603050405020304" pitchFamily="18" charset="0"/>
              </a:rPr>
              <a:t>Eksamen og eksamensregler</a:t>
            </a:r>
          </a:p>
          <a:p>
            <a:r>
              <a:rPr lang="da-DK" dirty="0">
                <a:latin typeface="Times New Roman" panose="02020603050405020304" pitchFamily="18" charset="0"/>
                <a:cs typeface="Times New Roman" panose="02020603050405020304" pitchFamily="18" charset="0"/>
              </a:rPr>
              <a:t>Eksamensangst</a:t>
            </a:r>
          </a:p>
          <a:p>
            <a:r>
              <a:rPr lang="da-DK" dirty="0">
                <a:latin typeface="Times New Roman" panose="02020603050405020304" pitchFamily="18" charset="0"/>
                <a:cs typeface="Times New Roman" panose="02020603050405020304" pitchFamily="18" charset="0"/>
              </a:rPr>
              <a:t>Erhvervsmuligheder og praktikpladser</a:t>
            </a:r>
          </a:p>
          <a:p>
            <a:r>
              <a:rPr lang="da-DK" dirty="0">
                <a:latin typeface="Times New Roman" panose="02020603050405020304" pitchFamily="18" charset="0"/>
                <a:cs typeface="Times New Roman" panose="02020603050405020304" pitchFamily="18" charset="0"/>
              </a:rPr>
              <a:t>SU - regler og muligheder</a:t>
            </a:r>
          </a:p>
          <a:p>
            <a:r>
              <a:rPr lang="da-DK" dirty="0">
                <a:latin typeface="Times New Roman" panose="02020603050405020304" pitchFamily="18" charset="0"/>
                <a:cs typeface="Times New Roman" panose="02020603050405020304" pitchFamily="18" charset="0"/>
              </a:rPr>
              <a:t> og meget andet!</a:t>
            </a:r>
          </a:p>
        </p:txBody>
      </p:sp>
    </p:spTree>
    <p:extLst>
      <p:ext uri="{BB962C8B-B14F-4D97-AF65-F5344CB8AC3E}">
        <p14:creationId xmlns:p14="http://schemas.microsoft.com/office/powerpoint/2010/main" val="255928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2" name="Titel 1"/>
          <p:cNvSpPr>
            <a:spLocks noGrp="1"/>
          </p:cNvSpPr>
          <p:nvPr>
            <p:ph type="ctrTitle"/>
          </p:nvPr>
        </p:nvSpPr>
        <p:spPr>
          <a:xfrm>
            <a:off x="519546" y="980728"/>
            <a:ext cx="5241175" cy="1224136"/>
          </a:xfrm>
        </p:spPr>
        <p:txBody>
          <a:bodyPr>
            <a:normAutofit fontScale="90000"/>
          </a:bodyPr>
          <a:lstStyle/>
          <a:p>
            <a:r>
              <a:rPr lang="da-DK" dirty="0">
                <a:latin typeface="Times New Roman" panose="02020603050405020304" pitchFamily="18" charset="0"/>
                <a:cs typeface="Times New Roman" panose="02020603050405020304" pitchFamily="18" charset="0"/>
              </a:rPr>
              <a:t>SPS</a:t>
            </a:r>
            <a:br>
              <a:rPr lang="da-DK" dirty="0"/>
            </a:br>
            <a:r>
              <a:rPr lang="da-DK" sz="3200" dirty="0">
                <a:latin typeface="Times New Roman" panose="02020603050405020304" pitchFamily="18" charset="0"/>
                <a:cs typeface="Times New Roman" panose="02020603050405020304" pitchFamily="18" charset="0"/>
              </a:rPr>
              <a:t>Specialpædagogisk støtte</a:t>
            </a:r>
            <a:br>
              <a:rPr lang="da-DK" sz="3200" dirty="0">
                <a:latin typeface="Times New Roman" panose="02020603050405020304" pitchFamily="18" charset="0"/>
                <a:cs typeface="Times New Roman" panose="02020603050405020304" pitchFamily="18" charset="0"/>
              </a:rPr>
            </a:br>
            <a:r>
              <a:rPr lang="da-DK" sz="3200" dirty="0">
                <a:latin typeface="Times New Roman" panose="02020603050405020304" pitchFamily="18" charset="0"/>
                <a:cs typeface="Times New Roman" panose="02020603050405020304" pitchFamily="18" charset="0"/>
              </a:rPr>
              <a:t>Hjælpemidler  studiestøttetimer</a:t>
            </a:r>
            <a:r>
              <a:rPr lang="da-DK" dirty="0">
                <a:latin typeface="Times New Roman" panose="02020603050405020304" pitchFamily="18" charset="0"/>
                <a:cs typeface="Times New Roman" panose="02020603050405020304" pitchFamily="18" charset="0"/>
              </a:rPr>
              <a:t> </a:t>
            </a:r>
          </a:p>
        </p:txBody>
      </p:sp>
      <p:sp>
        <p:nvSpPr>
          <p:cNvPr id="3" name="Undertitel 2"/>
          <p:cNvSpPr>
            <a:spLocks noGrp="1"/>
          </p:cNvSpPr>
          <p:nvPr>
            <p:ph type="subTitle" idx="1"/>
          </p:nvPr>
        </p:nvSpPr>
        <p:spPr>
          <a:xfrm>
            <a:off x="519546" y="2728711"/>
            <a:ext cx="5348598" cy="3652617"/>
          </a:xfrm>
        </p:spPr>
        <p:txBody>
          <a:bodyPr>
            <a:normAutofit fontScale="92500"/>
          </a:bodyPr>
          <a:lstStyle/>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Læse/skrivevanskeligheder</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Angst og depression</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Sårbarhed og særlige udfordringer</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Diagnoser af forskellig slags</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Og …….??</a:t>
            </a:r>
          </a:p>
          <a:p>
            <a:pPr algn="l"/>
            <a:endParaRPr lang="da-DK" sz="2200" dirty="0">
              <a:latin typeface="Times New Roman" panose="02020603050405020304" pitchFamily="18" charset="0"/>
              <a:cs typeface="Times New Roman" panose="02020603050405020304" pitchFamily="18" charset="0"/>
            </a:endParaRPr>
          </a:p>
          <a:p>
            <a:pPr>
              <a:lnSpc>
                <a:spcPct val="110000"/>
              </a:lnSpc>
            </a:pPr>
            <a:r>
              <a:rPr lang="da-DK" dirty="0">
                <a:latin typeface="Times New Roman" panose="02020603050405020304" pitchFamily="18" charset="0"/>
                <a:cs typeface="Times New Roman" panose="02020603050405020304" pitchFamily="18" charset="0"/>
              </a:rPr>
              <a:t>Kontakt Bente i dag (eller senere), hvis dit barn måske kan have glæde af særlig støtte</a:t>
            </a:r>
            <a:r>
              <a:rPr lang="da-DK" dirty="0"/>
              <a:t>.</a:t>
            </a:r>
          </a:p>
        </p:txBody>
      </p:sp>
    </p:spTree>
    <p:extLst>
      <p:ext uri="{BB962C8B-B14F-4D97-AF65-F5344CB8AC3E}">
        <p14:creationId xmlns:p14="http://schemas.microsoft.com/office/powerpoint/2010/main" val="421522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EAE7A-816A-4498-8CCC-32B0D2ECD56D}"/>
              </a:ext>
            </a:extLst>
          </p:cNvPr>
          <p:cNvSpPr>
            <a:spLocks noGrp="1"/>
          </p:cNvSpPr>
          <p:nvPr>
            <p:ph type="title"/>
          </p:nvPr>
        </p:nvSpPr>
        <p:spPr/>
        <p:txBody>
          <a:bodyPr/>
          <a:lstStyle/>
          <a:p>
            <a:r>
              <a:rPr lang="da-DK" dirty="0"/>
              <a:t>2a’s video om HHX</a:t>
            </a:r>
          </a:p>
        </p:txBody>
      </p:sp>
      <p:sp>
        <p:nvSpPr>
          <p:cNvPr id="3" name="Pladsholder til indhold 2">
            <a:extLst>
              <a:ext uri="{FF2B5EF4-FFF2-40B4-BE49-F238E27FC236}">
                <a16:creationId xmlns:a16="http://schemas.microsoft.com/office/drawing/2014/main" id="{8C7A5783-8EE9-4E2C-AE54-19EC7EE6F725}"/>
              </a:ext>
            </a:extLst>
          </p:cNvPr>
          <p:cNvSpPr>
            <a:spLocks noGrp="1"/>
          </p:cNvSpPr>
          <p:nvPr>
            <p:ph idx="1"/>
          </p:nvPr>
        </p:nvSpPr>
        <p:spPr/>
        <p:txBody>
          <a:bodyPr/>
          <a:lstStyle/>
          <a:p>
            <a:r>
              <a:rPr lang="da-DK" u="sng" dirty="0">
                <a:hlinkClick r:id="rId2"/>
              </a:rPr>
              <a:t>https://www.youtube.com/watch?v=dCH3qkk_tcM&amp;feature=youtu.be</a:t>
            </a:r>
            <a:endParaRPr lang="da-DK" dirty="0"/>
          </a:p>
          <a:p>
            <a:endParaRPr lang="da-DK" dirty="0"/>
          </a:p>
        </p:txBody>
      </p:sp>
    </p:spTree>
    <p:extLst>
      <p:ext uri="{BB962C8B-B14F-4D97-AF65-F5344CB8AC3E}">
        <p14:creationId xmlns:p14="http://schemas.microsoft.com/office/powerpoint/2010/main" val="101773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DAE88-B152-437A-ACF3-A776F6FA8093}"/>
              </a:ext>
            </a:extLst>
          </p:cNvPr>
          <p:cNvSpPr>
            <a:spLocks noGrp="1"/>
          </p:cNvSpPr>
          <p:nvPr>
            <p:ph type="title"/>
          </p:nvPr>
        </p:nvSpPr>
        <p:spPr/>
        <p:txBody>
          <a:bodyPr/>
          <a:lstStyle/>
          <a:p>
            <a:r>
              <a:rPr lang="da-DK" dirty="0"/>
              <a:t>Tobaksfriskole </a:t>
            </a:r>
          </a:p>
        </p:txBody>
      </p:sp>
      <p:sp>
        <p:nvSpPr>
          <p:cNvPr id="3" name="Pladsholder til indhold 2">
            <a:extLst>
              <a:ext uri="{FF2B5EF4-FFF2-40B4-BE49-F238E27FC236}">
                <a16:creationId xmlns:a16="http://schemas.microsoft.com/office/drawing/2014/main" id="{0F91A431-8A06-4DDF-A093-C46F90C5B12E}"/>
              </a:ext>
            </a:extLst>
          </p:cNvPr>
          <p:cNvSpPr>
            <a:spLocks noGrp="1"/>
          </p:cNvSpPr>
          <p:nvPr>
            <p:ph idx="1"/>
          </p:nvPr>
        </p:nvSpPr>
        <p:spPr/>
        <p:txBody>
          <a:bodyPr/>
          <a:lstStyle/>
          <a:p>
            <a:r>
              <a:rPr lang="da-DK" dirty="0"/>
              <a:t>LHC slide?</a:t>
            </a:r>
          </a:p>
        </p:txBody>
      </p:sp>
    </p:spTree>
    <p:extLst>
      <p:ext uri="{BB962C8B-B14F-4D97-AF65-F5344CB8AC3E}">
        <p14:creationId xmlns:p14="http://schemas.microsoft.com/office/powerpoint/2010/main" val="325551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522ADC9-D4BD-4DAA-8363-C849F19AC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53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F041-E9BF-4803-8C19-1B28D8FA6EF6}"/>
              </a:ext>
            </a:extLst>
          </p:cNvPr>
          <p:cNvSpPr>
            <a:spLocks noGrp="1"/>
          </p:cNvSpPr>
          <p:nvPr>
            <p:ph type="ctrTitle"/>
          </p:nvPr>
        </p:nvSpPr>
        <p:spPr/>
        <p:txBody>
          <a:bodyPr/>
          <a:lstStyle/>
          <a:p>
            <a:r>
              <a:rPr lang="da-DK" dirty="0"/>
              <a:t>God sommerferie</a:t>
            </a:r>
          </a:p>
        </p:txBody>
      </p:sp>
      <p:sp>
        <p:nvSpPr>
          <p:cNvPr id="3" name="Undertitel 2">
            <a:extLst>
              <a:ext uri="{FF2B5EF4-FFF2-40B4-BE49-F238E27FC236}">
                <a16:creationId xmlns:a16="http://schemas.microsoft.com/office/drawing/2014/main" id="{BB69E2B8-26B3-4740-B250-A70EE5EAF2C5}"/>
              </a:ext>
            </a:extLst>
          </p:cNvPr>
          <p:cNvSpPr>
            <a:spLocks noGrp="1"/>
          </p:cNvSpPr>
          <p:nvPr>
            <p:ph type="subTitle" idx="1"/>
          </p:nvPr>
        </p:nvSpPr>
        <p:spPr/>
        <p:txBody>
          <a:bodyPr/>
          <a:lstStyle/>
          <a:p>
            <a:r>
              <a:rPr lang="da-DK" dirty="0"/>
              <a:t>Vi ses mandag d. 9. august kl. 9.15</a:t>
            </a:r>
          </a:p>
        </p:txBody>
      </p:sp>
    </p:spTree>
    <p:extLst>
      <p:ext uri="{BB962C8B-B14F-4D97-AF65-F5344CB8AC3E}">
        <p14:creationId xmlns:p14="http://schemas.microsoft.com/office/powerpoint/2010/main" val="150453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46741-E652-40BE-AEBC-6F560C1C01D0}"/>
              </a:ext>
            </a:extLst>
          </p:cNvPr>
          <p:cNvSpPr>
            <a:spLocks noGrp="1"/>
          </p:cNvSpPr>
          <p:nvPr>
            <p:ph type="title"/>
          </p:nvPr>
        </p:nvSpPr>
        <p:spPr/>
        <p:txBody>
          <a:bodyPr/>
          <a:lstStyle/>
          <a:p>
            <a:r>
              <a:rPr lang="da-DK" dirty="0"/>
              <a:t>Fællesskaberne </a:t>
            </a:r>
          </a:p>
        </p:txBody>
      </p:sp>
      <p:sp>
        <p:nvSpPr>
          <p:cNvPr id="3" name="Pladsholder til indhold 2">
            <a:extLst>
              <a:ext uri="{FF2B5EF4-FFF2-40B4-BE49-F238E27FC236}">
                <a16:creationId xmlns:a16="http://schemas.microsoft.com/office/drawing/2014/main" id="{A1D0EC22-C277-44B5-8B89-BCB0321ACE9F}"/>
              </a:ext>
            </a:extLst>
          </p:cNvPr>
          <p:cNvSpPr>
            <a:spLocks noGrp="1"/>
          </p:cNvSpPr>
          <p:nvPr>
            <p:ph idx="1"/>
          </p:nvPr>
        </p:nvSpPr>
        <p:spPr/>
        <p:txBody>
          <a:bodyPr>
            <a:normAutofit fontScale="77500" lnSpcReduction="20000"/>
          </a:bodyPr>
          <a:lstStyle/>
          <a:p>
            <a:r>
              <a:rPr lang="da-DK" dirty="0"/>
              <a:t>Klasserne – hytteture under eller efter grundforløbet</a:t>
            </a:r>
          </a:p>
          <a:p>
            <a:r>
              <a:rPr lang="da-DK" dirty="0"/>
              <a:t>Studieture og faglige ekskursioner</a:t>
            </a:r>
          </a:p>
          <a:p>
            <a:r>
              <a:rPr lang="da-DK" dirty="0"/>
              <a:t>Fælles foredrag og sociale arrangementer: </a:t>
            </a:r>
          </a:p>
          <a:p>
            <a:pPr lvl="1"/>
            <a:r>
              <a:rPr lang="da-DK" dirty="0"/>
              <a:t>Fælles idrætsdag  </a:t>
            </a:r>
          </a:p>
          <a:p>
            <a:pPr lvl="1"/>
            <a:r>
              <a:rPr lang="da-DK" dirty="0"/>
              <a:t>ex Campus Dysten i november.</a:t>
            </a:r>
          </a:p>
          <a:p>
            <a:pPr lvl="1"/>
            <a:r>
              <a:rPr lang="da-DK" dirty="0"/>
              <a:t>Udenfor sæsonen m/Steffen Brandt </a:t>
            </a:r>
          </a:p>
          <a:p>
            <a:pPr lvl="1"/>
            <a:r>
              <a:rPr lang="da-DK" dirty="0"/>
              <a:t>Og meget andet..</a:t>
            </a:r>
          </a:p>
          <a:p>
            <a:r>
              <a:rPr lang="da-DK" dirty="0"/>
              <a:t>Elevråd – gør en forskel både i det ”lille” og i det ”store” fællesskab </a:t>
            </a:r>
          </a:p>
          <a:p>
            <a:r>
              <a:rPr lang="da-DK" dirty="0"/>
              <a:t>Verdensmålsråd – sammen med eleverne </a:t>
            </a:r>
          </a:p>
          <a:p>
            <a:r>
              <a:rPr lang="da-DK" dirty="0"/>
              <a:t>Studiemiljøet på skolen – indretning af nyt elevlounge mm</a:t>
            </a:r>
          </a:p>
        </p:txBody>
      </p:sp>
    </p:spTree>
    <p:extLst>
      <p:ext uri="{BB962C8B-B14F-4D97-AF65-F5344CB8AC3E}">
        <p14:creationId xmlns:p14="http://schemas.microsoft.com/office/powerpoint/2010/main" val="425759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162C-5621-44C0-AAF6-3DD602DC7D9E}"/>
              </a:ext>
            </a:extLst>
          </p:cNvPr>
          <p:cNvSpPr>
            <a:spLocks noGrp="1"/>
          </p:cNvSpPr>
          <p:nvPr>
            <p:ph type="title"/>
          </p:nvPr>
        </p:nvSpPr>
        <p:spPr/>
        <p:txBody>
          <a:bodyPr/>
          <a:lstStyle/>
          <a:p>
            <a:r>
              <a:rPr lang="da-DK" dirty="0"/>
              <a:t>Tobaksfri skole </a:t>
            </a:r>
          </a:p>
        </p:txBody>
      </p:sp>
      <p:sp>
        <p:nvSpPr>
          <p:cNvPr id="3" name="Pladsholder til indhold 2">
            <a:extLst>
              <a:ext uri="{FF2B5EF4-FFF2-40B4-BE49-F238E27FC236}">
                <a16:creationId xmlns:a16="http://schemas.microsoft.com/office/drawing/2014/main" id="{B19E42B2-9D75-4FCA-99F3-F3F0A5D7EFC4}"/>
              </a:ext>
            </a:extLst>
          </p:cNvPr>
          <p:cNvSpPr>
            <a:spLocks noGrp="1"/>
          </p:cNvSpPr>
          <p:nvPr>
            <p:ph idx="1"/>
          </p:nvPr>
        </p:nvSpPr>
        <p:spPr/>
        <p:txBody>
          <a:bodyPr>
            <a:normAutofit fontScale="92500" lnSpcReduction="20000"/>
          </a:bodyPr>
          <a:lstStyle/>
          <a:p>
            <a:r>
              <a:rPr lang="da-DK" dirty="0"/>
              <a:t>Den unge kronikskriver</a:t>
            </a:r>
          </a:p>
          <a:p>
            <a:pPr marL="0" indent="0">
              <a:buNone/>
            </a:pPr>
            <a:r>
              <a:rPr lang="da-DK" i="1" dirty="0"/>
              <a:t>”Hvis en lærer spørger nogle af sine elever, hvorfor de tager snus, vil de sikkert svare, at det er, fordi det er afslappende. Eller at det gør de bare, fordi de er vant til det. Begge dele er på grund af nikotinen, som får hjernen til at frigive stoffer, der gør personen afslappet og godt tilpas. Men hvis hjernen bliver vant til det, har den brug for nikotinen, for at den kan blive afslappet. Så hvis du har prøvet at holde op med at tage snus, ved du, at det gør dig stresset, tvær og utilpas.”</a:t>
            </a:r>
            <a:endParaRPr lang="da-DK" dirty="0"/>
          </a:p>
        </p:txBody>
      </p:sp>
    </p:spTree>
    <p:extLst>
      <p:ext uri="{BB962C8B-B14F-4D97-AF65-F5344CB8AC3E}">
        <p14:creationId xmlns:p14="http://schemas.microsoft.com/office/powerpoint/2010/main" val="373573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E6D2C98-6E36-4F56-97E5-D9B7CA5AB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28650" y="365127"/>
            <a:ext cx="4663430" cy="903633"/>
          </a:xfrm>
        </p:spPr>
        <p:txBody>
          <a:bodyPr>
            <a:normAutofit/>
          </a:bodyPr>
          <a:lstStyle/>
          <a:p>
            <a:pPr lvl="0"/>
            <a:r>
              <a:rPr lang="da-DK" sz="2800" b="1" dirty="0">
                <a:latin typeface="Times New Roman" panose="02020603050405020304" pitchFamily="18" charset="0"/>
                <a:cs typeface="Times New Roman" panose="02020603050405020304" pitchFamily="18" charset="0"/>
              </a:rPr>
              <a:t>Program</a:t>
            </a:r>
          </a:p>
        </p:txBody>
      </p:sp>
      <p:sp>
        <p:nvSpPr>
          <p:cNvPr id="5" name="Pladsholder til indhold 4">
            <a:extLst>
              <a:ext uri="{FF2B5EF4-FFF2-40B4-BE49-F238E27FC236}">
                <a16:creationId xmlns:a16="http://schemas.microsoft.com/office/drawing/2014/main" id="{67FA7721-DBD1-4482-93B6-72548F34A041}"/>
              </a:ext>
            </a:extLst>
          </p:cNvPr>
          <p:cNvSpPr>
            <a:spLocks noGrp="1"/>
          </p:cNvSpPr>
          <p:nvPr>
            <p:ph idx="1"/>
          </p:nvPr>
        </p:nvSpPr>
        <p:spPr>
          <a:xfrm>
            <a:off x="628650" y="1412776"/>
            <a:ext cx="5472473" cy="4706362"/>
          </a:xfrm>
        </p:spPr>
        <p:txBody>
          <a:bodyPr>
            <a:normAutofit/>
          </a:bodyPr>
          <a:lstStyle/>
          <a:p>
            <a:pPr marL="457200" indent="-457200"/>
            <a:r>
              <a:rPr lang="da-DK" dirty="0">
                <a:latin typeface="Times New Roman" panose="02020603050405020304" pitchFamily="18" charset="0"/>
                <a:cs typeface="Times New Roman" panose="02020603050405020304" pitchFamily="18" charset="0"/>
              </a:rPr>
              <a:t>Velkommen v. Ann Due</a:t>
            </a:r>
          </a:p>
          <a:p>
            <a:pPr marL="457200" indent="-457200"/>
            <a:r>
              <a:rPr lang="da-DK" dirty="0" err="1">
                <a:latin typeface="Times New Roman" panose="02020603050405020304" pitchFamily="18" charset="0"/>
                <a:cs typeface="Times New Roman" panose="02020603050405020304" pitchFamily="18" charset="0"/>
              </a:rPr>
              <a:t>HHX’s</a:t>
            </a:r>
            <a:r>
              <a:rPr lang="da-DK" dirty="0">
                <a:latin typeface="Times New Roman" panose="02020603050405020304" pitchFamily="18" charset="0"/>
                <a:cs typeface="Times New Roman" panose="02020603050405020304" pitchFamily="18" charset="0"/>
              </a:rPr>
              <a:t> opbygning, grundforløb, studieture etc.</a:t>
            </a:r>
          </a:p>
          <a:p>
            <a:pPr marL="457200" indent="-457200"/>
            <a:r>
              <a:rPr lang="da-DK" dirty="0">
                <a:latin typeface="Times New Roman" panose="02020603050405020304" pitchFamily="18" charset="0"/>
                <a:cs typeface="Times New Roman" panose="02020603050405020304" pitchFamily="18" charset="0"/>
              </a:rPr>
              <a:t>Studievejledning v. Claus Steenberg</a:t>
            </a:r>
          </a:p>
          <a:p>
            <a:pPr marL="457200" indent="-457200"/>
            <a:r>
              <a:rPr lang="da-DK" dirty="0">
                <a:latin typeface="Times New Roman" panose="02020603050405020304" pitchFamily="18" charset="0"/>
                <a:cs typeface="Times New Roman" panose="02020603050405020304" pitchFamily="18" charset="0"/>
              </a:rPr>
              <a:t>Tak for i dag</a:t>
            </a:r>
          </a:p>
        </p:txBody>
      </p:sp>
    </p:spTree>
    <p:extLst>
      <p:ext uri="{BB962C8B-B14F-4D97-AF65-F5344CB8AC3E}">
        <p14:creationId xmlns:p14="http://schemas.microsoft.com/office/powerpoint/2010/main" val="69291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86BEBE8-D1B7-4BAE-928F-CD750443EADB}"/>
              </a:ext>
            </a:extLst>
          </p:cNvPr>
          <p:cNvPicPr>
            <a:picLocks noChangeAspect="1"/>
          </p:cNvPicPr>
          <p:nvPr/>
        </p:nvPicPr>
        <p:blipFill>
          <a:blip r:embed="rId2"/>
          <a:stretch>
            <a:fillRect/>
          </a:stretch>
        </p:blipFill>
        <p:spPr>
          <a:xfrm>
            <a:off x="1917290" y="1666568"/>
            <a:ext cx="5309420" cy="3524864"/>
          </a:xfrm>
          <a:prstGeom prst="rect">
            <a:avLst/>
          </a:prstGeom>
        </p:spPr>
      </p:pic>
    </p:spTree>
    <p:extLst>
      <p:ext uri="{BB962C8B-B14F-4D97-AF65-F5344CB8AC3E}">
        <p14:creationId xmlns:p14="http://schemas.microsoft.com/office/powerpoint/2010/main" val="181207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68E4B-D5DB-4734-9161-6519FB92C26E}"/>
              </a:ext>
            </a:extLst>
          </p:cNvPr>
          <p:cNvSpPr>
            <a:spLocks noGrp="1"/>
          </p:cNvSpPr>
          <p:nvPr>
            <p:ph type="title"/>
          </p:nvPr>
        </p:nvSpPr>
        <p:spPr/>
        <p:txBody>
          <a:bodyPr>
            <a:normAutofit fontScale="90000"/>
          </a:bodyPr>
          <a:lstStyle/>
          <a:p>
            <a:r>
              <a:rPr lang="da-DK" b="1" dirty="0"/>
              <a:t>Dialog og tilbud om hjælp til ryge – eller nikotinstop</a:t>
            </a:r>
          </a:p>
        </p:txBody>
      </p:sp>
      <p:sp>
        <p:nvSpPr>
          <p:cNvPr id="3" name="Pladsholder til indhold 2">
            <a:extLst>
              <a:ext uri="{FF2B5EF4-FFF2-40B4-BE49-F238E27FC236}">
                <a16:creationId xmlns:a16="http://schemas.microsoft.com/office/drawing/2014/main" id="{CE4335DD-6141-4D81-B666-634C4634A854}"/>
              </a:ext>
            </a:extLst>
          </p:cNvPr>
          <p:cNvSpPr>
            <a:spLocks noGrp="1"/>
          </p:cNvSpPr>
          <p:nvPr>
            <p:ph idx="1"/>
          </p:nvPr>
        </p:nvSpPr>
        <p:spPr/>
        <p:txBody>
          <a:bodyPr>
            <a:normAutofit/>
          </a:bodyPr>
          <a:lstStyle/>
          <a:p>
            <a:r>
              <a:rPr lang="da-DK" sz="3300" dirty="0"/>
              <a:t>God dialog derhjemme og på skolen </a:t>
            </a:r>
          </a:p>
          <a:p>
            <a:r>
              <a:rPr lang="da-DK" sz="3300" dirty="0"/>
              <a:t>Vi tilbyder ryge/snuse – stop kurser </a:t>
            </a:r>
          </a:p>
          <a:p>
            <a:r>
              <a:rPr lang="da-DK" sz="3300" dirty="0"/>
              <a:t>Særlig fokus ude i klasserne </a:t>
            </a:r>
          </a:p>
          <a:p>
            <a:r>
              <a:rPr lang="da-DK" sz="3300" dirty="0"/>
              <a:t>Sanktioner </a:t>
            </a:r>
            <a:r>
              <a:rPr lang="da-DK" sz="3300" dirty="0">
                <a:sym typeface="Wingdings" panose="05000000000000000000" pitchFamily="2" charset="2"/>
              </a:rPr>
              <a:t> </a:t>
            </a:r>
            <a:r>
              <a:rPr lang="da-DK" sz="3300" dirty="0"/>
              <a:t> </a:t>
            </a:r>
          </a:p>
        </p:txBody>
      </p:sp>
    </p:spTree>
    <p:extLst>
      <p:ext uri="{BB962C8B-B14F-4D97-AF65-F5344CB8AC3E}">
        <p14:creationId xmlns:p14="http://schemas.microsoft.com/office/powerpoint/2010/main" val="257721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8A441386-50D4-4CA0-B61A-D486E5805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942" r="39895" b="1513"/>
          <a:stretch/>
        </p:blipFill>
        <p:spPr>
          <a:xfrm>
            <a:off x="6072554" y="263769"/>
            <a:ext cx="2719754" cy="6330462"/>
          </a:xfrm>
          <a:prstGeom prst="rect">
            <a:avLst/>
          </a:prstGeom>
        </p:spPr>
      </p:pic>
      <p:sp>
        <p:nvSpPr>
          <p:cNvPr id="2" name="Titel 1"/>
          <p:cNvSpPr>
            <a:spLocks noGrp="1"/>
          </p:cNvSpPr>
          <p:nvPr>
            <p:ph type="title"/>
          </p:nvPr>
        </p:nvSpPr>
        <p:spPr>
          <a:xfrm>
            <a:off x="351692" y="637306"/>
            <a:ext cx="5720862" cy="1113265"/>
          </a:xfrm>
        </p:spPr>
        <p:txBody>
          <a:bodyPr>
            <a:normAutofit/>
          </a:bodyPr>
          <a:lstStyle/>
          <a:p>
            <a:pPr lvl="0"/>
            <a:r>
              <a:rPr lang="da-DK" b="1" dirty="0">
                <a:latin typeface="Lettre Gothic DemiBold" panose="02000506050000020003" pitchFamily="50" charset="0"/>
              </a:rPr>
              <a:t>HHX </a:t>
            </a:r>
          </a:p>
        </p:txBody>
      </p:sp>
      <p:sp>
        <p:nvSpPr>
          <p:cNvPr id="5" name="Pladsholder til indhold 4">
            <a:extLst>
              <a:ext uri="{FF2B5EF4-FFF2-40B4-BE49-F238E27FC236}">
                <a16:creationId xmlns:a16="http://schemas.microsoft.com/office/drawing/2014/main" id="{67FA7721-DBD1-4482-93B6-72548F34A041}"/>
              </a:ext>
            </a:extLst>
          </p:cNvPr>
          <p:cNvSpPr>
            <a:spLocks noGrp="1"/>
          </p:cNvSpPr>
          <p:nvPr>
            <p:ph idx="1"/>
          </p:nvPr>
        </p:nvSpPr>
        <p:spPr>
          <a:xfrm>
            <a:off x="931986" y="1634339"/>
            <a:ext cx="5147270" cy="4430826"/>
          </a:xfrm>
        </p:spPr>
        <p:txBody>
          <a:bodyPr>
            <a:noAutofit/>
          </a:bodyPr>
          <a:lstStyle/>
          <a:p>
            <a:r>
              <a:rPr lang="da-DK" dirty="0">
                <a:latin typeface="Lettre Gothic" pitchFamily="34" charset="0"/>
              </a:rPr>
              <a:t>Økonomi</a:t>
            </a:r>
          </a:p>
          <a:p>
            <a:r>
              <a:rPr lang="da-DK" dirty="0">
                <a:latin typeface="Lettre Gothic" pitchFamily="34" charset="0"/>
              </a:rPr>
              <a:t>Virksomhed</a:t>
            </a:r>
          </a:p>
          <a:p>
            <a:r>
              <a:rPr lang="da-DK" dirty="0">
                <a:latin typeface="Lettre Gothic" pitchFamily="34" charset="0"/>
              </a:rPr>
              <a:t>Internationalt</a:t>
            </a:r>
          </a:p>
          <a:p>
            <a:r>
              <a:rPr lang="da-DK" dirty="0">
                <a:latin typeface="Lettre Gothic" pitchFamily="34" charset="0"/>
              </a:rPr>
              <a:t>Samfundet </a:t>
            </a:r>
          </a:p>
          <a:p>
            <a:r>
              <a:rPr lang="da-DK" dirty="0">
                <a:latin typeface="Lettre Gothic" pitchFamily="34" charset="0"/>
              </a:rPr>
              <a:t>Sprog og kultur</a:t>
            </a:r>
          </a:p>
          <a:p>
            <a:r>
              <a:rPr lang="da-DK" dirty="0">
                <a:latin typeface="Lettre Gothic" pitchFamily="34" charset="0"/>
              </a:rPr>
              <a:t>Virksomheder og erhvervsliv</a:t>
            </a:r>
          </a:p>
          <a:p>
            <a:r>
              <a:rPr lang="da-DK" dirty="0">
                <a:latin typeface="Lettre Gothic" pitchFamily="34" charset="0"/>
              </a:rPr>
              <a:t>Teori og praksis</a:t>
            </a:r>
          </a:p>
        </p:txBody>
      </p:sp>
      <p:pic>
        <p:nvPicPr>
          <p:cNvPr id="9" name="Billede 8">
            <a:extLst>
              <a:ext uri="{FF2B5EF4-FFF2-40B4-BE49-F238E27FC236}">
                <a16:creationId xmlns:a16="http://schemas.microsoft.com/office/drawing/2014/main" id="{B4459B54-F4C6-434B-AB6D-9AB966AC9E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423"/>
          <a:stretch/>
        </p:blipFill>
        <p:spPr>
          <a:xfrm>
            <a:off x="6456613" y="528131"/>
            <a:ext cx="979169" cy="529409"/>
          </a:xfrm>
          <a:prstGeom prst="rect">
            <a:avLst/>
          </a:prstGeom>
        </p:spPr>
      </p:pic>
    </p:spTree>
    <p:extLst>
      <p:ext uri="{BB962C8B-B14F-4D97-AF65-F5344CB8AC3E}">
        <p14:creationId xmlns:p14="http://schemas.microsoft.com/office/powerpoint/2010/main" val="82078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D1082DB-39D1-416C-8C5D-284C89E3E1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77" r="28170" b="2888"/>
          <a:stretch/>
        </p:blipFill>
        <p:spPr>
          <a:xfrm>
            <a:off x="6079256" y="263769"/>
            <a:ext cx="2713053" cy="6330462"/>
          </a:xfrm>
          <a:prstGeom prst="rect">
            <a:avLst/>
          </a:prstGeom>
        </p:spPr>
      </p:pic>
      <p:sp>
        <p:nvSpPr>
          <p:cNvPr id="2" name="Titel 1"/>
          <p:cNvSpPr>
            <a:spLocks noGrp="1"/>
          </p:cNvSpPr>
          <p:nvPr>
            <p:ph type="title"/>
          </p:nvPr>
        </p:nvSpPr>
        <p:spPr>
          <a:xfrm>
            <a:off x="522869" y="637306"/>
            <a:ext cx="5549685" cy="1054376"/>
          </a:xfrm>
        </p:spPr>
        <p:txBody>
          <a:bodyPr>
            <a:normAutofit/>
          </a:bodyPr>
          <a:lstStyle/>
          <a:p>
            <a:pPr lvl="0"/>
            <a:r>
              <a:rPr lang="da-DK" b="1" dirty="0">
                <a:latin typeface="Lettre Gothic DemiBold" panose="02000506050000020003" pitchFamily="50" charset="0"/>
              </a:rPr>
              <a:t>HHX Obligatoriske fag</a:t>
            </a:r>
          </a:p>
        </p:txBody>
      </p:sp>
      <p:graphicFrame>
        <p:nvGraphicFramePr>
          <p:cNvPr id="4" name="Pladsholder til indhold 3">
            <a:extLst>
              <a:ext uri="{FF2B5EF4-FFF2-40B4-BE49-F238E27FC236}">
                <a16:creationId xmlns:a16="http://schemas.microsoft.com/office/drawing/2014/main" id="{2AA325B0-B85A-4486-A029-11110D615F2B}"/>
              </a:ext>
            </a:extLst>
          </p:cNvPr>
          <p:cNvGraphicFramePr>
            <a:graphicFrameLocks noGrp="1"/>
          </p:cNvGraphicFramePr>
          <p:nvPr>
            <p:ph idx="1"/>
            <p:extLst/>
          </p:nvPr>
        </p:nvGraphicFramePr>
        <p:xfrm>
          <a:off x="351694" y="1705122"/>
          <a:ext cx="5549685" cy="3850884"/>
        </p:xfrm>
        <a:graphic>
          <a:graphicData uri="http://schemas.openxmlformats.org/drawingml/2006/table">
            <a:tbl>
              <a:tblPr firstRow="1" bandRow="1">
                <a:tableStyleId>{5C22544A-7EE6-4342-B048-85BDC9FD1C3A}</a:tableStyleId>
              </a:tblPr>
              <a:tblGrid>
                <a:gridCol w="1849895">
                  <a:extLst>
                    <a:ext uri="{9D8B030D-6E8A-4147-A177-3AD203B41FA5}">
                      <a16:colId xmlns:a16="http://schemas.microsoft.com/office/drawing/2014/main" val="2267665045"/>
                    </a:ext>
                  </a:extLst>
                </a:gridCol>
                <a:gridCol w="1849895">
                  <a:extLst>
                    <a:ext uri="{9D8B030D-6E8A-4147-A177-3AD203B41FA5}">
                      <a16:colId xmlns:a16="http://schemas.microsoft.com/office/drawing/2014/main" val="888810086"/>
                    </a:ext>
                  </a:extLst>
                </a:gridCol>
                <a:gridCol w="1849895">
                  <a:extLst>
                    <a:ext uri="{9D8B030D-6E8A-4147-A177-3AD203B41FA5}">
                      <a16:colId xmlns:a16="http://schemas.microsoft.com/office/drawing/2014/main" val="791438958"/>
                    </a:ext>
                  </a:extLst>
                </a:gridCol>
              </a:tblGrid>
              <a:tr h="358222">
                <a:tc>
                  <a:txBody>
                    <a:bodyPr/>
                    <a:lstStyle/>
                    <a:p>
                      <a:r>
                        <a:rPr lang="da-DK" sz="1700" dirty="0"/>
                        <a:t>A-fag</a:t>
                      </a:r>
                    </a:p>
                  </a:txBody>
                  <a:tcPr marL="84406" marR="84406" marT="42203" marB="42203"/>
                </a:tc>
                <a:tc>
                  <a:txBody>
                    <a:bodyPr/>
                    <a:lstStyle/>
                    <a:p>
                      <a:r>
                        <a:rPr lang="da-DK" sz="1700" dirty="0"/>
                        <a:t>B-fag</a:t>
                      </a:r>
                    </a:p>
                  </a:txBody>
                  <a:tcPr marL="84406" marR="84406" marT="42203" marB="42203"/>
                </a:tc>
                <a:tc>
                  <a:txBody>
                    <a:bodyPr/>
                    <a:lstStyle/>
                    <a:p>
                      <a:r>
                        <a:rPr lang="da-DK" sz="1700" dirty="0"/>
                        <a:t>C-fag</a:t>
                      </a:r>
                    </a:p>
                  </a:txBody>
                  <a:tcPr marL="84406" marR="84406" marT="42203" marB="42203"/>
                </a:tc>
                <a:extLst>
                  <a:ext uri="{0D108BD9-81ED-4DB2-BD59-A6C34878D82A}">
                    <a16:rowId xmlns:a16="http://schemas.microsoft.com/office/drawing/2014/main" val="40771337"/>
                  </a:ext>
                </a:extLst>
              </a:tr>
              <a:tr h="895554">
                <a:tc>
                  <a:txBody>
                    <a:bodyPr/>
                    <a:lstStyle/>
                    <a:p>
                      <a:r>
                        <a:rPr lang="da-DK" sz="1700" dirty="0"/>
                        <a:t>Dansk</a:t>
                      </a:r>
                    </a:p>
                  </a:txBody>
                  <a:tcPr marL="84406" marR="84406" marT="42203" marB="42203"/>
                </a:tc>
                <a:tc>
                  <a:txBody>
                    <a:bodyPr/>
                    <a:lstStyle/>
                    <a:p>
                      <a:r>
                        <a:rPr lang="da-DK" sz="1700" dirty="0"/>
                        <a:t>Andet fremmedsprog </a:t>
                      </a:r>
                    </a:p>
                    <a:p>
                      <a:r>
                        <a:rPr lang="da-DK" sz="1700" dirty="0"/>
                        <a:t>Tysk el. fransk</a:t>
                      </a:r>
                    </a:p>
                  </a:txBody>
                  <a:tcPr marL="84406" marR="84406" marT="42203" marB="42203"/>
                </a:tc>
                <a:tc>
                  <a:txBody>
                    <a:bodyPr/>
                    <a:lstStyle/>
                    <a:p>
                      <a:r>
                        <a:rPr lang="da-DK" sz="1700" dirty="0"/>
                        <a:t>Erhvervsjura</a:t>
                      </a:r>
                    </a:p>
                  </a:txBody>
                  <a:tcPr marL="84406" marR="84406" marT="42203" marB="42203"/>
                </a:tc>
                <a:extLst>
                  <a:ext uri="{0D108BD9-81ED-4DB2-BD59-A6C34878D82A}">
                    <a16:rowId xmlns:a16="http://schemas.microsoft.com/office/drawing/2014/main" val="448730922"/>
                  </a:ext>
                </a:extLst>
              </a:tr>
              <a:tr h="358222">
                <a:tc>
                  <a:txBody>
                    <a:bodyPr/>
                    <a:lstStyle/>
                    <a:p>
                      <a:r>
                        <a:rPr lang="da-DK" sz="1700" dirty="0"/>
                        <a:t>Engelsk</a:t>
                      </a:r>
                    </a:p>
                  </a:txBody>
                  <a:tcPr marL="84406" marR="84406" marT="42203" marB="42203"/>
                </a:tc>
                <a:tc>
                  <a:txBody>
                    <a:bodyPr/>
                    <a:lstStyle/>
                    <a:p>
                      <a:r>
                        <a:rPr lang="da-DK" sz="1700" dirty="0"/>
                        <a:t>Afsætning</a:t>
                      </a:r>
                    </a:p>
                  </a:txBody>
                  <a:tcPr marL="84406" marR="84406" marT="42203" marB="42203"/>
                </a:tc>
                <a:tc>
                  <a:txBody>
                    <a:bodyPr/>
                    <a:lstStyle/>
                    <a:p>
                      <a:r>
                        <a:rPr lang="da-DK" sz="1700" dirty="0"/>
                        <a:t>Informatik</a:t>
                      </a:r>
                    </a:p>
                  </a:txBody>
                  <a:tcPr marL="84406" marR="84406" marT="42203" marB="42203"/>
                </a:tc>
                <a:extLst>
                  <a:ext uri="{0D108BD9-81ED-4DB2-BD59-A6C34878D82A}">
                    <a16:rowId xmlns:a16="http://schemas.microsoft.com/office/drawing/2014/main" val="3269209304"/>
                  </a:ext>
                </a:extLst>
              </a:tr>
              <a:tr h="358222">
                <a:tc>
                  <a:txBody>
                    <a:bodyPr/>
                    <a:lstStyle/>
                    <a:p>
                      <a:endParaRPr lang="da-DK" sz="1700" dirty="0"/>
                    </a:p>
                  </a:txBody>
                  <a:tcPr marL="84406" marR="84406" marT="42203" marB="42203"/>
                </a:tc>
                <a:tc>
                  <a:txBody>
                    <a:bodyPr/>
                    <a:lstStyle/>
                    <a:p>
                      <a:r>
                        <a:rPr lang="da-DK" sz="1700" dirty="0"/>
                        <a:t>Historie</a:t>
                      </a:r>
                    </a:p>
                  </a:txBody>
                  <a:tcPr marL="84406" marR="84406" marT="42203" marB="42203"/>
                </a:tc>
                <a:tc>
                  <a:txBody>
                    <a:bodyPr/>
                    <a:lstStyle/>
                    <a:p>
                      <a:r>
                        <a:rPr lang="da-DK" sz="1700" dirty="0"/>
                        <a:t>Samfundsfag</a:t>
                      </a:r>
                    </a:p>
                  </a:txBody>
                  <a:tcPr marL="84406" marR="84406" marT="42203" marB="42203"/>
                </a:tc>
                <a:extLst>
                  <a:ext uri="{0D108BD9-81ED-4DB2-BD59-A6C34878D82A}">
                    <a16:rowId xmlns:a16="http://schemas.microsoft.com/office/drawing/2014/main" val="3619745326"/>
                  </a:ext>
                </a:extLst>
              </a:tr>
              <a:tr h="626888">
                <a:tc>
                  <a:txBody>
                    <a:bodyPr/>
                    <a:lstStyle/>
                    <a:p>
                      <a:endParaRPr lang="da-DK" sz="1700" dirty="0"/>
                    </a:p>
                  </a:txBody>
                  <a:tcPr marL="84406" marR="84406" marT="42203" marB="42203"/>
                </a:tc>
                <a:tc>
                  <a:txBody>
                    <a:bodyPr/>
                    <a:lstStyle/>
                    <a:p>
                      <a:r>
                        <a:rPr lang="da-DK" sz="1700" dirty="0"/>
                        <a:t>International Økonomi</a:t>
                      </a:r>
                    </a:p>
                  </a:txBody>
                  <a:tcPr marL="84406" marR="84406" marT="42203" marB="42203"/>
                </a:tc>
                <a:tc>
                  <a:txBody>
                    <a:bodyPr/>
                    <a:lstStyle/>
                    <a:p>
                      <a:endParaRPr lang="da-DK" sz="1700"/>
                    </a:p>
                  </a:txBody>
                  <a:tcPr marL="84406" marR="84406" marT="42203" marB="42203"/>
                </a:tc>
                <a:extLst>
                  <a:ext uri="{0D108BD9-81ED-4DB2-BD59-A6C34878D82A}">
                    <a16:rowId xmlns:a16="http://schemas.microsoft.com/office/drawing/2014/main" val="3051068591"/>
                  </a:ext>
                </a:extLst>
              </a:tr>
              <a:tr h="626888">
                <a:tc>
                  <a:txBody>
                    <a:bodyPr/>
                    <a:lstStyle/>
                    <a:p>
                      <a:r>
                        <a:rPr lang="da-DK" sz="1700" dirty="0"/>
                        <a:t>Spansk (2. fremmedsprog)</a:t>
                      </a:r>
                    </a:p>
                  </a:txBody>
                  <a:tcPr marL="84406" marR="84406" marT="42203" marB="42203"/>
                </a:tc>
                <a:tc>
                  <a:txBody>
                    <a:bodyPr/>
                    <a:lstStyle/>
                    <a:p>
                      <a:r>
                        <a:rPr lang="da-DK" sz="1700" dirty="0"/>
                        <a:t>Matematik</a:t>
                      </a:r>
                    </a:p>
                  </a:txBody>
                  <a:tcPr marL="84406" marR="84406" marT="42203" marB="42203"/>
                </a:tc>
                <a:tc>
                  <a:txBody>
                    <a:bodyPr/>
                    <a:lstStyle/>
                    <a:p>
                      <a:endParaRPr lang="da-DK" sz="1700"/>
                    </a:p>
                  </a:txBody>
                  <a:tcPr marL="84406" marR="84406" marT="42203" marB="42203"/>
                </a:tc>
                <a:extLst>
                  <a:ext uri="{0D108BD9-81ED-4DB2-BD59-A6C34878D82A}">
                    <a16:rowId xmlns:a16="http://schemas.microsoft.com/office/drawing/2014/main" val="2548443089"/>
                  </a:ext>
                </a:extLst>
              </a:tr>
              <a:tr h="626888">
                <a:tc>
                  <a:txBody>
                    <a:bodyPr/>
                    <a:lstStyle/>
                    <a:p>
                      <a:endParaRPr lang="da-DK" sz="1700"/>
                    </a:p>
                  </a:txBody>
                  <a:tcPr marL="84406" marR="84406" marT="42203" marB="42203"/>
                </a:tc>
                <a:tc>
                  <a:txBody>
                    <a:bodyPr/>
                    <a:lstStyle/>
                    <a:p>
                      <a:r>
                        <a:rPr lang="da-DK" sz="1700" dirty="0"/>
                        <a:t>Virksomhedsøkonomi</a:t>
                      </a:r>
                    </a:p>
                  </a:txBody>
                  <a:tcPr marL="84406" marR="84406" marT="42203" marB="42203"/>
                </a:tc>
                <a:tc>
                  <a:txBody>
                    <a:bodyPr/>
                    <a:lstStyle/>
                    <a:p>
                      <a:endParaRPr lang="da-DK" sz="1700" dirty="0"/>
                    </a:p>
                  </a:txBody>
                  <a:tcPr marL="84406" marR="84406" marT="42203" marB="42203"/>
                </a:tc>
                <a:extLst>
                  <a:ext uri="{0D108BD9-81ED-4DB2-BD59-A6C34878D82A}">
                    <a16:rowId xmlns:a16="http://schemas.microsoft.com/office/drawing/2014/main" val="469835000"/>
                  </a:ext>
                </a:extLst>
              </a:tr>
            </a:tbl>
          </a:graphicData>
        </a:graphic>
      </p:graphicFrame>
      <p:pic>
        <p:nvPicPr>
          <p:cNvPr id="8" name="Billede 7">
            <a:extLst>
              <a:ext uri="{FF2B5EF4-FFF2-40B4-BE49-F238E27FC236}">
                <a16:creationId xmlns:a16="http://schemas.microsoft.com/office/drawing/2014/main" id="{83A40474-F494-4DF6-9731-4604857E72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423"/>
          <a:stretch/>
        </p:blipFill>
        <p:spPr>
          <a:xfrm>
            <a:off x="6456613" y="528131"/>
            <a:ext cx="979169" cy="529409"/>
          </a:xfrm>
          <a:prstGeom prst="rect">
            <a:avLst/>
          </a:prstGeom>
        </p:spPr>
      </p:pic>
    </p:spTree>
    <p:extLst>
      <p:ext uri="{BB962C8B-B14F-4D97-AF65-F5344CB8AC3E}">
        <p14:creationId xmlns:p14="http://schemas.microsoft.com/office/powerpoint/2010/main" val="122641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15616" y="854437"/>
            <a:ext cx="3600400" cy="5678478"/>
          </a:xfrm>
          <a:prstGeom prst="rect">
            <a:avLst/>
          </a:prstGeom>
        </p:spPr>
        <p:txBody>
          <a:bodyPr wrap="square">
            <a:spAutoFit/>
          </a:bodyPr>
          <a:lstStyle/>
          <a:p>
            <a:pPr lvl="0"/>
            <a:r>
              <a:rPr lang="da-DK" sz="2400" b="1" dirty="0">
                <a:latin typeface="Gill Sans MT" pitchFamily="34" charset="0"/>
              </a:rPr>
              <a:t>Grundforløb aug. – nov.</a:t>
            </a:r>
          </a:p>
          <a:p>
            <a:pPr lvl="0"/>
            <a:endParaRPr lang="da-DK" sz="2400" dirty="0">
              <a:latin typeface="Gill Sans MT" pitchFamily="34" charset="0"/>
            </a:endParaRPr>
          </a:p>
          <a:p>
            <a:pPr marL="342900" lvl="0" indent="-342900">
              <a:buFont typeface="Arial" panose="020B0604020202020204" pitchFamily="34" charset="0"/>
              <a:buChar char="•"/>
            </a:pPr>
            <a:r>
              <a:rPr lang="da-DK" sz="2100" dirty="0">
                <a:latin typeface="Gill Sans MT" pitchFamily="34" charset="0"/>
              </a:rPr>
              <a:t>Dansk, engelsk, matematik og samfundsfag</a:t>
            </a:r>
          </a:p>
          <a:p>
            <a:pPr marL="342900" lvl="0" indent="-342900">
              <a:buFont typeface="Arial" panose="020B0604020202020204" pitchFamily="34" charset="0"/>
              <a:buChar char="•"/>
            </a:pPr>
            <a:r>
              <a:rPr lang="da-DK" sz="2100" dirty="0">
                <a:latin typeface="Gill Sans MT" pitchFamily="34" charset="0"/>
              </a:rPr>
              <a:t>AP</a:t>
            </a:r>
          </a:p>
          <a:p>
            <a:pPr marL="342900" lvl="0" indent="-342900">
              <a:buFont typeface="Arial" panose="020B0604020202020204" pitchFamily="34" charset="0"/>
              <a:buChar char="•"/>
            </a:pPr>
            <a:r>
              <a:rPr lang="da-DK" sz="2100" dirty="0">
                <a:latin typeface="Gill Sans MT" pitchFamily="34" charset="0"/>
              </a:rPr>
              <a:t>ØG</a:t>
            </a:r>
          </a:p>
          <a:p>
            <a:pPr marL="342900" lvl="0" indent="-342900">
              <a:buFont typeface="Arial" panose="020B0604020202020204" pitchFamily="34" charset="0"/>
              <a:buChar char="•"/>
            </a:pPr>
            <a:endParaRPr lang="da-DK" sz="2100" dirty="0">
              <a:latin typeface="Gill Sans MT" pitchFamily="34" charset="0"/>
            </a:endParaRPr>
          </a:p>
          <a:p>
            <a:pPr marL="342900" lvl="0" indent="-342900">
              <a:buFont typeface="Arial" panose="020B0604020202020204" pitchFamily="34" charset="0"/>
              <a:buChar char="•"/>
            </a:pPr>
            <a:endParaRPr lang="da-DK" sz="2100" dirty="0">
              <a:latin typeface="Gill Sans MT" pitchFamily="34" charset="0"/>
            </a:endParaRPr>
          </a:p>
          <a:p>
            <a:pPr marL="342900" lvl="0" indent="-342900">
              <a:buFont typeface="Arial" panose="020B0604020202020204" pitchFamily="34" charset="0"/>
              <a:buChar char="•"/>
            </a:pPr>
            <a:r>
              <a:rPr lang="da-DK" sz="2100" dirty="0">
                <a:latin typeface="Gill Sans MT" pitchFamily="34" charset="0"/>
              </a:rPr>
              <a:t>Matematik og læsescreening</a:t>
            </a:r>
          </a:p>
          <a:p>
            <a:pPr marL="342900" lvl="0" indent="-342900">
              <a:buFont typeface="Arial" panose="020B0604020202020204" pitchFamily="34" charset="0"/>
              <a:buChar char="•"/>
            </a:pPr>
            <a:r>
              <a:rPr lang="da-DK" sz="2100" dirty="0">
                <a:latin typeface="Gill Sans MT" pitchFamily="34" charset="0"/>
              </a:rPr>
              <a:t>Puljetimer (læsekursus, IT og mediatek)</a:t>
            </a:r>
          </a:p>
          <a:p>
            <a:pPr marL="342900" lvl="0" indent="-342900">
              <a:buFont typeface="Arial" panose="020B0604020202020204" pitchFamily="34" charset="0"/>
              <a:buChar char="•"/>
            </a:pPr>
            <a:r>
              <a:rPr lang="da-DK" sz="2100" dirty="0">
                <a:latin typeface="Gill Sans MT" pitchFamily="34" charset="0"/>
              </a:rPr>
              <a:t>Kontaktlærer</a:t>
            </a:r>
          </a:p>
          <a:p>
            <a:pPr marL="342900" lvl="0" indent="-342900">
              <a:buFont typeface="Arial" panose="020B0604020202020204" pitchFamily="34" charset="0"/>
              <a:buChar char="•"/>
            </a:pPr>
            <a:r>
              <a:rPr lang="da-DK" sz="2100" dirty="0">
                <a:latin typeface="Gill Sans MT" pitchFamily="34" charset="0"/>
              </a:rPr>
              <a:t>Foredrag</a:t>
            </a:r>
          </a:p>
          <a:p>
            <a:pPr lvl="0"/>
            <a:endParaRPr lang="da-DK" sz="2100" dirty="0">
              <a:latin typeface="Gill Sans MT" pitchFamily="34" charset="0"/>
            </a:endParaRPr>
          </a:p>
          <a:p>
            <a:pPr lvl="0"/>
            <a:endParaRPr lang="da-DK" sz="2100" dirty="0">
              <a:latin typeface="Gill Sans MT" pitchFamily="34" charset="0"/>
            </a:endParaRPr>
          </a:p>
          <a:p>
            <a:pPr lvl="0"/>
            <a:endParaRPr lang="da-DK" sz="2100" dirty="0">
              <a:latin typeface="Gill Sans MT" pitchFamily="34" charset="0"/>
            </a:endParaRPr>
          </a:p>
          <a:p>
            <a:pPr lvl="0"/>
            <a:endParaRPr lang="da-DK" sz="2100" dirty="0">
              <a:latin typeface="Gill Sans MT" pitchFamily="34" charset="0"/>
            </a:endParaRPr>
          </a:p>
        </p:txBody>
      </p:sp>
    </p:spTree>
    <p:extLst>
      <p:ext uri="{BB962C8B-B14F-4D97-AF65-F5344CB8AC3E}">
        <p14:creationId xmlns:p14="http://schemas.microsoft.com/office/powerpoint/2010/main" val="386282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15616" y="854437"/>
            <a:ext cx="3888432" cy="5493812"/>
          </a:xfrm>
          <a:prstGeom prst="rect">
            <a:avLst/>
          </a:prstGeom>
        </p:spPr>
        <p:txBody>
          <a:bodyPr wrap="square">
            <a:spAutoFit/>
          </a:bodyPr>
          <a:lstStyle/>
          <a:p>
            <a:pPr lvl="0"/>
            <a:r>
              <a:rPr lang="da-DK" sz="2400" b="1" dirty="0">
                <a:latin typeface="Times New Roman" panose="02020603050405020304" pitchFamily="18" charset="0"/>
                <a:cs typeface="Times New Roman" panose="02020603050405020304" pitchFamily="18" charset="0"/>
              </a:rPr>
              <a:t>Studieretningsvalg og eksaminer</a:t>
            </a:r>
          </a:p>
          <a:p>
            <a:pPr lvl="0"/>
            <a:endParaRPr lang="da-DK" sz="2400" b="1" dirty="0">
              <a:latin typeface="Gill Sans MT" pitchFamily="34" charset="0"/>
            </a:endParaRPr>
          </a:p>
          <a:p>
            <a:pPr marL="34290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Studieretningspræsentation</a:t>
            </a:r>
          </a:p>
          <a:p>
            <a:pPr marL="34290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Vejledningssamtale</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Vælge inden d. 8. oktober</a:t>
            </a:r>
          </a:p>
          <a:p>
            <a:pPr lvl="0"/>
            <a:endParaRPr lang="da-DK" sz="2400" dirty="0">
              <a:latin typeface="Times New Roman" panose="02020603050405020304" pitchFamily="18" charset="0"/>
              <a:cs typeface="Times New Roman" panose="02020603050405020304" pitchFamily="18" charset="0"/>
            </a:endParaRPr>
          </a:p>
          <a:p>
            <a:pPr lvl="0"/>
            <a:endParaRPr lang="da-DK"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Almen sprogforståelse</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Virksomhedsøkonomisk forløb</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To eksaminer i uge 43- 44</a:t>
            </a:r>
          </a:p>
          <a:p>
            <a:pPr lvl="0"/>
            <a:endParaRPr lang="da-DK" sz="2100" dirty="0">
              <a:latin typeface="Gill Sans MT" pitchFamily="34" charset="0"/>
            </a:endParaRPr>
          </a:p>
          <a:p>
            <a:pPr lvl="0"/>
            <a:endParaRPr lang="da-DK" sz="2100" dirty="0">
              <a:latin typeface="Gill Sans MT" pitchFamily="34" charset="0"/>
            </a:endParaRPr>
          </a:p>
          <a:p>
            <a:pPr lvl="0"/>
            <a:endParaRPr lang="da-DK" sz="2100" dirty="0">
              <a:latin typeface="Gill Sans MT" pitchFamily="34" charset="0"/>
            </a:endParaRPr>
          </a:p>
        </p:txBody>
      </p:sp>
    </p:spTree>
    <p:extLst>
      <p:ext uri="{BB962C8B-B14F-4D97-AF65-F5344CB8AC3E}">
        <p14:creationId xmlns:p14="http://schemas.microsoft.com/office/powerpoint/2010/main" val="90964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 y="245777"/>
            <a:ext cx="9140382" cy="6348453"/>
          </a:xfrm>
          <a:prstGeom prst="rect">
            <a:avLst/>
          </a:prstGeom>
        </p:spPr>
      </p:pic>
      <p:sp>
        <p:nvSpPr>
          <p:cNvPr id="2" name="Titel 1"/>
          <p:cNvSpPr>
            <a:spLocks noGrp="1"/>
          </p:cNvSpPr>
          <p:nvPr>
            <p:ph type="title"/>
          </p:nvPr>
        </p:nvSpPr>
        <p:spPr>
          <a:xfrm>
            <a:off x="849740" y="504368"/>
            <a:ext cx="5118107" cy="1528785"/>
          </a:xfrm>
        </p:spPr>
        <p:txBody>
          <a:bodyPr>
            <a:normAutofit fontScale="90000"/>
          </a:bodyPr>
          <a:lstStyle/>
          <a:p>
            <a:pPr algn="l"/>
            <a:r>
              <a:rPr lang="da-DK" b="1" dirty="0">
                <a:latin typeface="Lettre Gothic Condensed Bold" pitchFamily="34" charset="0"/>
              </a:rPr>
              <a:t>Studieretninger på HHX</a:t>
            </a:r>
            <a:br>
              <a:rPr lang="da-DK" dirty="0">
                <a:latin typeface="Lettre Gothic Condensed Bold" pitchFamily="34" charset="0"/>
              </a:rPr>
            </a:br>
            <a:endParaRPr lang="da-DK" dirty="0">
              <a:latin typeface="Lettre Gothic Condensed Bold" pitchFamily="34" charset="0"/>
            </a:endParaRPr>
          </a:p>
        </p:txBody>
      </p:sp>
      <p:sp>
        <p:nvSpPr>
          <p:cNvPr id="3" name="Tekstfelt 2"/>
          <p:cNvSpPr txBox="1"/>
          <p:nvPr/>
        </p:nvSpPr>
        <p:spPr>
          <a:xfrm>
            <a:off x="962268" y="1767277"/>
            <a:ext cx="4739704" cy="1171859"/>
          </a:xfrm>
          <a:prstGeom prst="rect">
            <a:avLst/>
          </a:prstGeom>
          <a:solidFill>
            <a:schemeClr val="tx2">
              <a:lumMod val="40000"/>
              <a:lumOff val="60000"/>
            </a:schemeClr>
          </a:solidFill>
          <a:ln w="38100">
            <a:solidFill>
              <a:schemeClr val="tx2">
                <a:lumMod val="75000"/>
              </a:schemeClr>
            </a:solidFill>
          </a:ln>
        </p:spPr>
        <p:txBody>
          <a:bodyPr wrap="square" rtlCol="0">
            <a:spAutoFit/>
          </a:bodyPr>
          <a:lstStyle/>
          <a:p>
            <a:r>
              <a:rPr lang="da-DK" sz="2585" b="1" dirty="0">
                <a:solidFill>
                  <a:schemeClr val="bg1"/>
                </a:solidFill>
              </a:rPr>
              <a:t>ØKONOMILINJEN</a:t>
            </a:r>
          </a:p>
          <a:p>
            <a:pPr marL="422041" indent="-422041">
              <a:buFont typeface="Arial" panose="020B0604020202020204" pitchFamily="34" charset="0"/>
              <a:buChar char="•"/>
            </a:pPr>
            <a:r>
              <a:rPr lang="da-DK" sz="2215" dirty="0">
                <a:solidFill>
                  <a:schemeClr val="bg1"/>
                </a:solidFill>
              </a:rPr>
              <a:t>International Økonomi A</a:t>
            </a:r>
          </a:p>
          <a:p>
            <a:pPr marL="422041" indent="-422041">
              <a:buFont typeface="Arial" panose="020B0604020202020204" pitchFamily="34" charset="0"/>
              <a:buChar char="•"/>
            </a:pPr>
            <a:r>
              <a:rPr lang="da-DK" sz="2215" dirty="0">
                <a:solidFill>
                  <a:schemeClr val="bg1"/>
                </a:solidFill>
              </a:rPr>
              <a:t> Virksomhedsøkonomi A</a:t>
            </a:r>
          </a:p>
        </p:txBody>
      </p:sp>
      <p:sp>
        <p:nvSpPr>
          <p:cNvPr id="8" name="Tekstfelt 7"/>
          <p:cNvSpPr txBox="1"/>
          <p:nvPr/>
        </p:nvSpPr>
        <p:spPr>
          <a:xfrm>
            <a:off x="962268" y="3429000"/>
            <a:ext cx="4739704" cy="1171859"/>
          </a:xfrm>
          <a:prstGeom prst="rect">
            <a:avLst/>
          </a:prstGeom>
          <a:solidFill>
            <a:schemeClr val="tx2">
              <a:lumMod val="40000"/>
              <a:lumOff val="60000"/>
            </a:schemeClr>
          </a:solidFill>
          <a:ln w="38100">
            <a:solidFill>
              <a:schemeClr val="tx2">
                <a:lumMod val="75000"/>
              </a:schemeClr>
            </a:solidFill>
          </a:ln>
        </p:spPr>
        <p:txBody>
          <a:bodyPr wrap="square" rtlCol="0">
            <a:spAutoFit/>
          </a:bodyPr>
          <a:lstStyle/>
          <a:p>
            <a:r>
              <a:rPr lang="da-DK" sz="2585" b="1" dirty="0">
                <a:solidFill>
                  <a:schemeClr val="bg1"/>
                </a:solidFill>
              </a:rPr>
              <a:t>VIRKSOMHEDSLINJEN </a:t>
            </a:r>
          </a:p>
          <a:p>
            <a:pPr marL="422041" indent="-422041">
              <a:buFont typeface="Arial" panose="020B0604020202020204" pitchFamily="34" charset="0"/>
              <a:buChar char="•"/>
            </a:pPr>
            <a:r>
              <a:rPr lang="da-DK" sz="2215" dirty="0">
                <a:solidFill>
                  <a:schemeClr val="bg1"/>
                </a:solidFill>
              </a:rPr>
              <a:t>Afsætning A</a:t>
            </a:r>
          </a:p>
          <a:p>
            <a:pPr marL="422041" indent="-422041">
              <a:buFont typeface="Arial" panose="020B0604020202020204" pitchFamily="34" charset="0"/>
              <a:buChar char="•"/>
            </a:pPr>
            <a:r>
              <a:rPr lang="da-DK" sz="2215" dirty="0">
                <a:solidFill>
                  <a:schemeClr val="bg1"/>
                </a:solidFill>
              </a:rPr>
              <a:t>Virksomhedsøkonomi A</a:t>
            </a:r>
          </a:p>
        </p:txBody>
      </p:sp>
    </p:spTree>
    <p:extLst>
      <p:ext uri="{BB962C8B-B14F-4D97-AF65-F5344CB8AC3E}">
        <p14:creationId xmlns:p14="http://schemas.microsoft.com/office/powerpoint/2010/main" val="278739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15616" y="854437"/>
            <a:ext cx="3707520" cy="5155257"/>
          </a:xfrm>
          <a:prstGeom prst="rect">
            <a:avLst/>
          </a:prstGeom>
        </p:spPr>
        <p:txBody>
          <a:bodyPr wrap="square">
            <a:spAutoFit/>
          </a:bodyPr>
          <a:lstStyle/>
          <a:p>
            <a:pPr lvl="0"/>
            <a:r>
              <a:rPr lang="da-DK" sz="2800" b="1" dirty="0">
                <a:latin typeface="Times New Roman" panose="02020603050405020304" pitchFamily="18" charset="0"/>
                <a:cs typeface="Times New Roman" panose="02020603050405020304" pitchFamily="18" charset="0"/>
              </a:rPr>
              <a:t>STUDIERETNINGS-FORLØB</a:t>
            </a:r>
          </a:p>
          <a:p>
            <a:pPr lvl="0"/>
            <a:endParaRPr lang="da-DK" sz="2100" dirty="0">
              <a:latin typeface="Times New Roman" panose="02020603050405020304" pitchFamily="18" charset="0"/>
              <a:cs typeface="Times New Roman" panose="02020603050405020304" pitchFamily="18" charset="0"/>
            </a:endParaRPr>
          </a:p>
          <a:p>
            <a:pPr lvl="0"/>
            <a:r>
              <a:rPr lang="da-DK" sz="2100" dirty="0">
                <a:latin typeface="Times New Roman" panose="02020603050405020304" pitchFamily="18" charset="0"/>
                <a:cs typeface="Times New Roman" panose="02020603050405020304" pitchFamily="18" charset="0"/>
              </a:rPr>
              <a:t>2 ¾  års Studieretningsforløb</a:t>
            </a:r>
          </a:p>
          <a:p>
            <a:pPr lvl="0"/>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r>
              <a:rPr lang="da-DK" sz="2100" dirty="0">
                <a:latin typeface="Times New Roman" panose="02020603050405020304" pitchFamily="18" charset="0"/>
                <a:cs typeface="Times New Roman" panose="02020603050405020304" pitchFamily="18" charset="0"/>
              </a:rPr>
              <a:t> Obligatoriske fag</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Studieretningsfag </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Valgfag</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Puljetimer </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SOP</a:t>
            </a:r>
          </a:p>
          <a:p>
            <a:pPr lvl="0">
              <a:buFont typeface="Arial" pitchFamily="34" charset="0"/>
              <a:buChar char="•"/>
            </a:pPr>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r>
              <a:rPr lang="da-DK" sz="2100" b="1" dirty="0">
                <a:latin typeface="Times New Roman" panose="02020603050405020304" pitchFamily="18" charset="0"/>
                <a:cs typeface="Times New Roman" panose="02020603050405020304" pitchFamily="18" charset="0"/>
              </a:rPr>
              <a:t>FORÆLDREMØDE d. 9. december 19-21. </a:t>
            </a:r>
          </a:p>
        </p:txBody>
      </p:sp>
    </p:spTree>
    <p:extLst>
      <p:ext uri="{BB962C8B-B14F-4D97-AF65-F5344CB8AC3E}">
        <p14:creationId xmlns:p14="http://schemas.microsoft.com/office/powerpoint/2010/main" val="63993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D1082DB-39D1-416C-8C5D-284C89E3E1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11" r="14127" b="4704"/>
          <a:stretch/>
        </p:blipFill>
        <p:spPr>
          <a:xfrm>
            <a:off x="6079256" y="263769"/>
            <a:ext cx="2713053" cy="6330462"/>
          </a:xfrm>
          <a:prstGeom prst="rect">
            <a:avLst/>
          </a:prstGeom>
        </p:spPr>
      </p:pic>
      <p:sp>
        <p:nvSpPr>
          <p:cNvPr id="5" name="Pladsholder til indhold 4">
            <a:extLst>
              <a:ext uri="{FF2B5EF4-FFF2-40B4-BE49-F238E27FC236}">
                <a16:creationId xmlns:a16="http://schemas.microsoft.com/office/drawing/2014/main" id="{67FA7721-DBD1-4482-93B6-72548F34A041}"/>
              </a:ext>
            </a:extLst>
          </p:cNvPr>
          <p:cNvSpPr>
            <a:spLocks noGrp="1"/>
          </p:cNvSpPr>
          <p:nvPr>
            <p:ph idx="1"/>
          </p:nvPr>
        </p:nvSpPr>
        <p:spPr>
          <a:xfrm>
            <a:off x="611560" y="620689"/>
            <a:ext cx="5289819" cy="5695390"/>
          </a:xfrm>
        </p:spPr>
        <p:txBody>
          <a:bodyPr>
            <a:normAutofit fontScale="85000" lnSpcReduction="20000"/>
          </a:bodyPr>
          <a:lstStyle/>
          <a:p>
            <a:pPr algn="ctr"/>
            <a:r>
              <a:rPr lang="da-DK" altLang="da-DK" sz="4400" b="1" dirty="0">
                <a:latin typeface="Times New Roman" panose="02020603050405020304" pitchFamily="18" charset="0"/>
                <a:cs typeface="Times New Roman" panose="02020603050405020304" pitchFamily="18" charset="0"/>
              </a:rPr>
              <a:t>At være gymnasieelev</a:t>
            </a:r>
          </a:p>
          <a:p>
            <a:pPr algn="ctr"/>
            <a:r>
              <a:rPr lang="da-DK" altLang="da-DK" b="1" dirty="0">
                <a:latin typeface="Times New Roman" panose="02020603050405020304" pitchFamily="18" charset="0"/>
                <a:cs typeface="Times New Roman" panose="02020603050405020304" pitchFamily="18" charset="0"/>
              </a:rPr>
              <a:t>- hjælp dem godt på vej</a:t>
            </a:r>
          </a:p>
          <a:p>
            <a:endParaRPr lang="da-DK" altLang="da-DK" sz="3600" dirty="0">
              <a:latin typeface="Times New Roman" panose="02020603050405020304" pitchFamily="18" charset="0"/>
              <a:cs typeface="Times New Roman" panose="02020603050405020304" pitchFamily="18" charset="0"/>
            </a:endParaRPr>
          </a:p>
          <a:p>
            <a:pPr algn="ctr"/>
            <a:r>
              <a:rPr lang="da-DK" altLang="da-DK" sz="3600" dirty="0">
                <a:latin typeface="Times New Roman" panose="02020603050405020304" pitchFamily="18" charset="0"/>
                <a:cs typeface="Times New Roman" panose="02020603050405020304" pitchFamily="18" charset="0"/>
              </a:rPr>
              <a:t>Aktiv, nysgerrig, vågen</a:t>
            </a:r>
          </a:p>
          <a:p>
            <a:pPr algn="ctr"/>
            <a:endParaRPr lang="da-DK" altLang="da-DK" sz="3600" dirty="0">
              <a:latin typeface="Times New Roman" panose="02020603050405020304" pitchFamily="18" charset="0"/>
              <a:cs typeface="Times New Roman" panose="02020603050405020304" pitchFamily="18" charset="0"/>
              <a:sym typeface="Wingdings" pitchFamily="2" charset="2"/>
            </a:endParaRPr>
          </a:p>
          <a:p>
            <a:pPr algn="ctr"/>
            <a:r>
              <a:rPr lang="da-DK" altLang="da-DK" sz="3600" dirty="0">
                <a:latin typeface="Times New Roman" panose="02020603050405020304" pitchFamily="18" charset="0"/>
                <a:cs typeface="Times New Roman" panose="02020603050405020304" pitchFamily="18" charset="0"/>
                <a:sym typeface="Wingdings" pitchFamily="2" charset="2"/>
              </a:rPr>
              <a:t>Stil spørgsmål</a:t>
            </a:r>
          </a:p>
          <a:p>
            <a:pPr algn="ctr"/>
            <a:endParaRPr lang="da-DK" altLang="da-DK" sz="3600" dirty="0">
              <a:latin typeface="Times New Roman" panose="02020603050405020304" pitchFamily="18" charset="0"/>
              <a:cs typeface="Times New Roman" panose="02020603050405020304" pitchFamily="18" charset="0"/>
              <a:sym typeface="Wingdings" pitchFamily="2" charset="2"/>
            </a:endParaRPr>
          </a:p>
          <a:p>
            <a:pPr algn="ctr"/>
            <a:r>
              <a:rPr lang="da-DK" altLang="da-DK" sz="3600" dirty="0">
                <a:latin typeface="Times New Roman" panose="02020603050405020304" pitchFamily="18" charset="0"/>
                <a:cs typeface="Times New Roman" panose="02020603050405020304" pitchFamily="18" charset="0"/>
                <a:sym typeface="Wingdings" pitchFamily="2" charset="2"/>
              </a:rPr>
              <a:t>Få struktur på hverdagen</a:t>
            </a:r>
          </a:p>
          <a:p>
            <a:pPr algn="ctr"/>
            <a:r>
              <a:rPr lang="da-DK" altLang="da-DK" sz="3600" dirty="0">
                <a:latin typeface="Times New Roman" panose="02020603050405020304" pitchFamily="18" charset="0"/>
                <a:cs typeface="Times New Roman" panose="02020603050405020304" pitchFamily="18" charset="0"/>
                <a:sym typeface="Wingdings" pitchFamily="2" charset="2"/>
              </a:rPr>
              <a:t>(arbejde/fritid)</a:t>
            </a:r>
          </a:p>
          <a:p>
            <a:pPr algn="ctr"/>
            <a:endParaRPr lang="da-DK" altLang="da-DK" sz="3600" dirty="0">
              <a:latin typeface="Times New Roman" panose="02020603050405020304" pitchFamily="18" charset="0"/>
              <a:cs typeface="Times New Roman" panose="02020603050405020304" pitchFamily="18" charset="0"/>
              <a:sym typeface="Wingdings" pitchFamily="2" charset="2"/>
            </a:endParaRPr>
          </a:p>
          <a:p>
            <a:pPr algn="ctr"/>
            <a:r>
              <a:rPr lang="da-DK" altLang="da-DK" sz="3600" dirty="0">
                <a:latin typeface="Times New Roman" panose="02020603050405020304" pitchFamily="18" charset="0"/>
                <a:cs typeface="Times New Roman" panose="02020603050405020304" pitchFamily="18" charset="0"/>
                <a:sym typeface="Wingdings" pitchFamily="2" charset="2"/>
              </a:rPr>
              <a:t>Lektier / Lectio</a:t>
            </a:r>
          </a:p>
          <a:p>
            <a:pPr marL="0" indent="0">
              <a:buNone/>
            </a:pPr>
            <a:endParaRPr lang="da-DK" sz="3323" dirty="0">
              <a:solidFill>
                <a:srgbClr val="009999"/>
              </a:solidFill>
            </a:endParaRPr>
          </a:p>
        </p:txBody>
      </p:sp>
      <p:pic>
        <p:nvPicPr>
          <p:cNvPr id="8" name="Billede 7">
            <a:extLst>
              <a:ext uri="{FF2B5EF4-FFF2-40B4-BE49-F238E27FC236}">
                <a16:creationId xmlns:a16="http://schemas.microsoft.com/office/drawing/2014/main" id="{0657B842-EDB2-41D6-8901-3E43A35C63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423"/>
          <a:stretch/>
        </p:blipFill>
        <p:spPr>
          <a:xfrm>
            <a:off x="6456613" y="528131"/>
            <a:ext cx="979169" cy="529409"/>
          </a:xfrm>
          <a:prstGeom prst="rect">
            <a:avLst/>
          </a:prstGeom>
        </p:spPr>
      </p:pic>
    </p:spTree>
    <p:extLst>
      <p:ext uri="{BB962C8B-B14F-4D97-AF65-F5344CB8AC3E}">
        <p14:creationId xmlns:p14="http://schemas.microsoft.com/office/powerpoint/2010/main" val="46293736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2080</TotalTime>
  <Words>548</Words>
  <Application>Microsoft Office PowerPoint</Application>
  <PresentationFormat>Skærmshow (4:3)</PresentationFormat>
  <Paragraphs>135</Paragraphs>
  <Slides>21</Slides>
  <Notes>4</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21</vt:i4>
      </vt:variant>
    </vt:vector>
  </HeadingPairs>
  <TitlesOfParts>
    <vt:vector size="32" baseType="lpstr">
      <vt:lpstr>Arial</vt:lpstr>
      <vt:lpstr>Calibri</vt:lpstr>
      <vt:lpstr>Calibri Light</vt:lpstr>
      <vt:lpstr>Gill Sans MT</vt:lpstr>
      <vt:lpstr>Lettre Gothic</vt:lpstr>
      <vt:lpstr>Lettre Gothic Condensed Bold</vt:lpstr>
      <vt:lpstr>Lettre Gothic DemiBold</vt:lpstr>
      <vt:lpstr>Times New Roman</vt:lpstr>
      <vt:lpstr>Wingdings</vt:lpstr>
      <vt:lpstr>Kontortema</vt:lpstr>
      <vt:lpstr>Office-tema</vt:lpstr>
      <vt:lpstr>Velkommen til HHX  Det Merkantile Gymnasium </vt:lpstr>
      <vt:lpstr>Program</vt:lpstr>
      <vt:lpstr>HHX </vt:lpstr>
      <vt:lpstr>HHX Obligatoriske fag</vt:lpstr>
      <vt:lpstr>PowerPoint-præsentation</vt:lpstr>
      <vt:lpstr>PowerPoint-præsentation</vt:lpstr>
      <vt:lpstr>Studieretninger på HHX </vt:lpstr>
      <vt:lpstr>PowerPoint-præsentation</vt:lpstr>
      <vt:lpstr>PowerPoint-præsentation</vt:lpstr>
      <vt:lpstr>PowerPoint-præsentation</vt:lpstr>
      <vt:lpstr>PowerPoint-præsentation</vt:lpstr>
      <vt:lpstr>Studievejledningen lokale 2.105 Claus Steenberg og Bente Dohn</vt:lpstr>
      <vt:lpstr>SPS Specialpædagogisk støtte Hjælpemidler  studiestøttetimer </vt:lpstr>
      <vt:lpstr>2a’s video om HHX</vt:lpstr>
      <vt:lpstr>Tobaksfriskole </vt:lpstr>
      <vt:lpstr>PowerPoint-præsentation</vt:lpstr>
      <vt:lpstr>God sommerferie</vt:lpstr>
      <vt:lpstr>Fællesskaberne </vt:lpstr>
      <vt:lpstr>Tobaksfri skole </vt:lpstr>
      <vt:lpstr>PowerPoint-præsentation</vt:lpstr>
      <vt:lpstr>Dialog og tilbud om hjælp til ryge – eller nikotinstop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xp</dc:creator>
  <cp:lastModifiedBy>Ann Due (ad.cb - Uddannelsesleder - CB)</cp:lastModifiedBy>
  <cp:revision>101</cp:revision>
  <dcterms:created xsi:type="dcterms:W3CDTF">2013-11-17T18:52:47Z</dcterms:created>
  <dcterms:modified xsi:type="dcterms:W3CDTF">2021-06-28T14:31:18Z</dcterms:modified>
</cp:coreProperties>
</file>